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58" r:id="rId4"/>
    <p:sldId id="468" r:id="rId5"/>
    <p:sldId id="469" r:id="rId6"/>
    <p:sldId id="470" r:id="rId7"/>
    <p:sldId id="471" r:id="rId8"/>
    <p:sldId id="472" r:id="rId9"/>
    <p:sldId id="474" r:id="rId10"/>
    <p:sldId id="475" r:id="rId11"/>
    <p:sldId id="476" r:id="rId12"/>
    <p:sldId id="477" r:id="rId13"/>
    <p:sldId id="480" r:id="rId14"/>
    <p:sldId id="481" r:id="rId15"/>
    <p:sldId id="482" r:id="rId16"/>
    <p:sldId id="486" r:id="rId17"/>
    <p:sldId id="487" r:id="rId18"/>
    <p:sldId id="369" r:id="rId19"/>
    <p:sldId id="412" r:id="rId20"/>
    <p:sldId id="413" r:id="rId21"/>
    <p:sldId id="432" r:id="rId22"/>
    <p:sldId id="433" r:id="rId23"/>
    <p:sldId id="434" r:id="rId24"/>
    <p:sldId id="435" r:id="rId25"/>
    <p:sldId id="436" r:id="rId26"/>
    <p:sldId id="449" r:id="rId27"/>
    <p:sldId id="448" r:id="rId28"/>
    <p:sldId id="450" r:id="rId29"/>
    <p:sldId id="437" r:id="rId30"/>
    <p:sldId id="438" r:id="rId31"/>
    <p:sldId id="441" r:id="rId32"/>
    <p:sldId id="442" r:id="rId33"/>
    <p:sldId id="444" r:id="rId34"/>
    <p:sldId id="446" r:id="rId35"/>
    <p:sldId id="445" r:id="rId36"/>
    <p:sldId id="452" r:id="rId37"/>
    <p:sldId id="467" r:id="rId38"/>
    <p:sldId id="306" r:id="rId39"/>
  </p:sldIdLst>
  <p:sldSz cx="9144000" cy="5143500" type="screen16x9"/>
  <p:notesSz cx="7315200" cy="9601200"/>
  <p:defaultTextStyle>
    <a:defPPr>
      <a:defRPr lang="en-US"/>
    </a:defPPr>
    <a:lvl1pPr marL="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30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617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926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235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543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852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416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46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6">
          <p15:clr>
            <a:srgbClr val="A4A3A4"/>
          </p15:clr>
        </p15:guide>
        <p15:guide id="2" pos="21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E9D7"/>
    <a:srgbClr val="FDF0E9"/>
    <a:srgbClr val="FAD8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75"/>
    <p:restoredTop sz="94365"/>
  </p:normalViewPr>
  <p:slideViewPr>
    <p:cSldViewPr>
      <p:cViewPr>
        <p:scale>
          <a:sx n="108" d="100"/>
          <a:sy n="108" d="100"/>
        </p:scale>
        <p:origin x="688" y="144"/>
      </p:cViewPr>
      <p:guideLst>
        <p:guide orient="horz" pos="1996"/>
        <p:guide pos="210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handoutMaster" Target="handoutMasters/handout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8FD98-208E-E145-8F7D-F85DA493BADA}" type="datetimeFigureOut">
              <a:rPr lang="en-US" smtClean="0"/>
              <a:t>7/8/18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FEC46-79CE-754E-8D83-A6CA77EF3E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337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jp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69F17-669B-A24E-B7C4-DDEEC513615F}" type="datetimeFigureOut">
              <a:rPr lang="en-US" smtClean="0"/>
              <a:t>7/8/18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D4C74-7C8D-DB43-9D06-8B966A273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8D4C74-7C8D-DB43-9D06-8B966A2732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4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81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4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9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6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953" indent="0">
              <a:buNone/>
              <a:defRPr sz="1800"/>
            </a:lvl2pPr>
            <a:lvl3pPr marL="913906" indent="0">
              <a:buNone/>
              <a:defRPr sz="1600"/>
            </a:lvl3pPr>
            <a:lvl4pPr marL="1370860" indent="0">
              <a:buNone/>
              <a:defRPr sz="1400"/>
            </a:lvl4pPr>
            <a:lvl5pPr marL="1827814" indent="0">
              <a:buNone/>
              <a:defRPr sz="1400"/>
            </a:lvl5pPr>
            <a:lvl6pPr marL="2284767" indent="0">
              <a:buNone/>
              <a:defRPr sz="1400"/>
            </a:lvl6pPr>
            <a:lvl7pPr marL="2741720" indent="0">
              <a:buNone/>
              <a:defRPr sz="1400"/>
            </a:lvl7pPr>
            <a:lvl8pPr marL="3198674" indent="0">
              <a:buNone/>
              <a:defRPr sz="1400"/>
            </a:lvl8pPr>
            <a:lvl9pPr marL="3655626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8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2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9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7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64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8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6953" indent="0">
              <a:buNone/>
              <a:defRPr sz="2800"/>
            </a:lvl2pPr>
            <a:lvl3pPr marL="913906" indent="0">
              <a:buNone/>
              <a:defRPr sz="2400"/>
            </a:lvl3pPr>
            <a:lvl4pPr marL="1370860" indent="0">
              <a:buNone/>
              <a:defRPr sz="2000"/>
            </a:lvl4pPr>
            <a:lvl5pPr marL="1827814" indent="0">
              <a:buNone/>
              <a:defRPr sz="2000"/>
            </a:lvl5pPr>
            <a:lvl6pPr marL="2284767" indent="0">
              <a:buNone/>
              <a:defRPr sz="2000"/>
            </a:lvl6pPr>
            <a:lvl7pPr marL="2741720" indent="0">
              <a:buNone/>
              <a:defRPr sz="2000"/>
            </a:lvl7pPr>
            <a:lvl8pPr marL="3198674" indent="0">
              <a:buNone/>
              <a:defRPr sz="2000"/>
            </a:lvl8pPr>
            <a:lvl9pPr marL="3655626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5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4"/>
            <a:ext cx="184605" cy="46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0" tIns="45705" rIns="91410" bIns="45705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 smtClean="0">
              <a:cs typeface="Arial" pitchFamily="34" charset="0"/>
            </a:endParaRPr>
          </a:p>
        </p:txBody>
      </p:sp>
      <p:sp>
        <p:nvSpPr>
          <p:cNvPr id="25191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0" tIns="45705" rIns="91410" bIns="45705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smtClean="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2" y="4856166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0" tIns="45705" rIns="91410" bIns="45705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 smtClean="0">
                <a:solidFill>
                  <a:srgbClr val="FF8000"/>
                </a:solidFill>
                <a:cs typeface="+mn-cs"/>
              </a:rPr>
              <a:t>OSG Summer School 2018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6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10" tIns="45705" rIns="91410" bIns="45705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8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49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093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14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188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786" indent="-342786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01" indent="-285655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618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666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712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3759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0806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7853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4900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93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4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88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36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8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2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77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esearch.cs.wisc.edu/htcondor/manual/v8.5/condor_history.htm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esearch.cs.wisc.edu/htcondor/manual/v8.5/condor_qedit.html" TargetMode="External"/><Relationship Id="rId3" Type="http://schemas.openxmlformats.org/officeDocument/2006/relationships/hyperlink" Target="http://research.cs.wisc.edu/htcondor/manual/v8.5/condor_release.html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esearch.cs.wisc.edu/htcondor/manual/v8.5/condor_hold.html" TargetMode="External"/><Relationship Id="rId3" Type="http://schemas.openxmlformats.org/officeDocument/2006/relationships/hyperlink" Target="http://research.cs.wisc.edu/htcondor/manual/v8.5/condor_rm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Submitting Many Jobs at Once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 smtClean="0"/>
              <a:t>Monday, </a:t>
            </a:r>
            <a:r>
              <a:rPr lang="en-US" sz="3200" dirty="0"/>
              <a:t>Lecture </a:t>
            </a:r>
            <a:r>
              <a:rPr lang="en-US" sz="3200" dirty="0" smtClean="0"/>
              <a:t>2</a:t>
            </a:r>
            <a:endParaRPr lang="en-US" sz="3200" dirty="0"/>
          </a:p>
          <a:p>
            <a:r>
              <a:rPr lang="en-US" dirty="0"/>
              <a:t>Lauren Michael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/>
              <a:t>G</a:t>
            </a:r>
            <a:r>
              <a:rPr lang="en-US" dirty="0" smtClean="0"/>
              <a:t>o </a:t>
            </a:r>
            <a:r>
              <a:rPr lang="en-US" dirty="0"/>
              <a:t>W</a:t>
            </a:r>
            <a:r>
              <a:rPr lang="en-US" dirty="0" smtClean="0"/>
              <a:t>rong?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0150"/>
            <a:ext cx="7992888" cy="362678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Jobs can go wrong “internally”: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executable experiences an error</a:t>
            </a:r>
          </a:p>
          <a:p>
            <a:r>
              <a:rPr lang="en-US" dirty="0" smtClean="0"/>
              <a:t>Jobs can go wrong from </a:t>
            </a:r>
            <a:r>
              <a:rPr lang="en-US" dirty="0" err="1" smtClean="0"/>
              <a:t>HTCondor’s</a:t>
            </a:r>
            <a:r>
              <a:rPr lang="en-US" dirty="0" smtClean="0"/>
              <a:t> perspective: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 job can’t be matched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 job is missing files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ses too much memory 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as a badly formatted executable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more...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88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Reviewing Failed 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A job’s log, output and error files can provide valuable information for troubleshooting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300734" y="1921018"/>
          <a:ext cx="6511626" cy="27389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70542"/>
                <a:gridCol w="2170542"/>
                <a:gridCol w="2170542"/>
              </a:tblGrid>
              <a:tr h="476531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Log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Output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Error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</a:tr>
              <a:tr h="2262433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When jobs were submitted, started, held, or stopped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Resources used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Exit status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Where job ran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Interruption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reasons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Any “print” or “display” information from your program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(may contain errors from the executable).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Errors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c</a:t>
                      </a:r>
                      <a:r>
                        <a:rPr lang="en-US" sz="1600" dirty="0" smtClean="0">
                          <a:latin typeface="Arial"/>
                          <a:cs typeface="Arial"/>
                        </a:rPr>
                        <a:t>aptured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by the operating system while the executable ran, or reported by the executable, itself.</a:t>
                      </a:r>
                      <a:endParaRPr lang="en-US" sz="1600" dirty="0" smtClean="0">
                        <a:latin typeface="Arial"/>
                        <a:cs typeface="Arial"/>
                      </a:endParaRPr>
                    </a:p>
                    <a:p>
                      <a:endParaRPr lang="en-US" sz="1600" dirty="0" smtClean="0">
                        <a:latin typeface="Arial"/>
                        <a:cs typeface="Arial"/>
                      </a:endParaRPr>
                    </a:p>
                    <a:p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436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Reviewing 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To review a large group of jobs at once, use </a:t>
            </a:r>
            <a:r>
              <a:rPr lang="en-US" sz="2400" b="1" dirty="0" err="1" smtClean="0">
                <a:solidFill>
                  <a:srgbClr val="CB3A46"/>
                </a:solidFill>
                <a:latin typeface="Courier"/>
                <a:cs typeface="Courier"/>
              </a:rPr>
              <a:t>condor_history</a:t>
            </a:r>
            <a:endParaRPr lang="en-US" sz="2400" b="1" dirty="0" smtClean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dirty="0">
                <a:cs typeface="Arial"/>
              </a:rPr>
              <a:t>As</a:t>
            </a:r>
            <a:r>
              <a:rPr lang="en-US" sz="1800" b="1" dirty="0">
                <a:cs typeface="Arial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condor_q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</a:t>
            </a:r>
            <a:r>
              <a:rPr lang="en-US" sz="1800" dirty="0" smtClean="0"/>
              <a:t>present</a:t>
            </a:r>
            <a:r>
              <a:rPr lang="en-US" sz="1800" dirty="0"/>
              <a:t>,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condor_history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past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9632" y="2283718"/>
            <a:ext cx="6506909" cy="249299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condor_history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SUBMITTED   RUN_TIME    ST  COMPLETED   CMD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189.1012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0+00:08:03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189.1081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0+00:03:16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189.944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0+00:11:15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189.659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0+00:26:56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189.653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0+00:27:07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189.1040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0+00:05:15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189.1003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0+00:07:38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189.962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0+00:09:36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189.961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0+00:09:43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189.898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0+00:13:47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80315" y="4884076"/>
            <a:ext cx="2432030" cy="253916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condor_history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4304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5900" y="205979"/>
            <a:ext cx="6172200" cy="857250"/>
          </a:xfrm>
        </p:spPr>
        <p:txBody>
          <a:bodyPr/>
          <a:lstStyle/>
          <a:p>
            <a:r>
              <a:rPr lang="en-US" dirty="0" smtClean="0"/>
              <a:t>Held 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776864" cy="362937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HTCondor will put your job on hold if there’s something YOU need to fix.</a:t>
            </a:r>
          </a:p>
          <a:p>
            <a:pPr lvl="1"/>
            <a:r>
              <a:rPr lang="en-US" sz="2000" dirty="0"/>
              <a:t>f</a:t>
            </a:r>
            <a:r>
              <a:rPr lang="en-US" sz="2000" dirty="0" smtClean="0"/>
              <a:t>iles not found for transfer, over memory, etc.</a:t>
            </a:r>
          </a:p>
          <a:p>
            <a:r>
              <a:rPr lang="en-US" sz="2400" dirty="0" smtClean="0"/>
              <a:t>A job that goes on hold is interrupted (all progress is lost) and kept from running again, but remains in the queue in the “H” state until removed,			     </a:t>
            </a:r>
            <a:r>
              <a:rPr lang="en-US" sz="2400" dirty="0" smtClean="0">
                <a:cs typeface="Courier"/>
              </a:rPr>
              <a:t>or (fixed and) released.</a:t>
            </a:r>
            <a:endParaRPr lang="en-US" sz="2000" dirty="0" smtClean="0">
              <a:cs typeface="Courier"/>
            </a:endParaRPr>
          </a:p>
          <a:p>
            <a:pPr marL="342900" lvl="1" indent="0"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600" dirty="0">
              <a:cs typeface="Arial"/>
            </a:endParaRPr>
          </a:p>
        </p:txBody>
      </p:sp>
      <p:pic>
        <p:nvPicPr>
          <p:cNvPr id="6" name="Picture 5" descr="red-light-ticket-Quee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645" y="3160037"/>
            <a:ext cx="2716835" cy="1806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17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Diagnosing Holds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00126"/>
            <a:ext cx="8280920" cy="3514725"/>
          </a:xfrm>
        </p:spPr>
        <p:txBody>
          <a:bodyPr/>
          <a:lstStyle/>
          <a:p>
            <a:r>
              <a:rPr lang="en-US" sz="2000" dirty="0" smtClean="0"/>
              <a:t>If HTCondor puts a job on hold, it provides a hold reason, which can be viewed in the log file, with </a:t>
            </a:r>
            <a:r>
              <a:rPr lang="en-US" sz="2000" b="1" dirty="0" err="1" smtClean="0">
                <a:latin typeface="Consolas" charset="0"/>
                <a:ea typeface="Consolas" charset="0"/>
                <a:cs typeface="Consolas" charset="0"/>
              </a:rPr>
              <a:t>condor_q</a:t>
            </a:r>
            <a:r>
              <a:rPr lang="en-US" sz="2000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2000" b="1" dirty="0" smtClean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 sz="2000" b="1" dirty="0" smtClean="0">
                <a:latin typeface="Consolas" charset="0"/>
                <a:ea typeface="Consolas" charset="0"/>
                <a:cs typeface="Consolas" charset="0"/>
              </a:rPr>
              <a:t>hold &lt;</a:t>
            </a:r>
            <a:r>
              <a:rPr lang="en-US" sz="2000" b="1" dirty="0" err="1" smtClean="0">
                <a:latin typeface="Consolas" charset="0"/>
                <a:ea typeface="Consolas" charset="0"/>
                <a:cs typeface="Consolas" charset="0"/>
              </a:rPr>
              <a:t>Job.ID</a:t>
            </a:r>
            <a:r>
              <a:rPr lang="en-US" sz="2000" b="1" dirty="0" smtClean="0">
                <a:latin typeface="Consolas" charset="0"/>
                <a:ea typeface="Consolas" charset="0"/>
                <a:cs typeface="Consolas" charset="0"/>
              </a:rPr>
              <a:t>&gt;</a:t>
            </a:r>
            <a:r>
              <a:rPr lang="en-US" sz="2000" dirty="0" smtClean="0"/>
              <a:t>, or with: </a:t>
            </a:r>
          </a:p>
          <a:p>
            <a:pPr marL="0" indent="0" algn="ctr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  </a:t>
            </a:r>
            <a:r>
              <a:rPr lang="en-US" sz="2000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/>
                <a:cs typeface="Courier"/>
              </a:rPr>
              <a:t>condor_q</a:t>
            </a:r>
            <a:r>
              <a:rPr lang="en-US" sz="2000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000" b="1" dirty="0" smtClean="0">
                <a:solidFill>
                  <a:srgbClr val="CB3A46"/>
                </a:solidFill>
                <a:latin typeface="Courier"/>
                <a:cs typeface="Courier"/>
              </a:rPr>
              <a:t>-hold -</a:t>
            </a:r>
            <a:r>
              <a:rPr lang="en-US" sz="2000" b="1" dirty="0" err="1" smtClean="0">
                <a:solidFill>
                  <a:srgbClr val="CB3A46"/>
                </a:solidFill>
                <a:latin typeface="Courier"/>
                <a:cs typeface="Courier"/>
              </a:rPr>
              <a:t>af</a:t>
            </a:r>
            <a:r>
              <a:rPr lang="en-US" sz="2000" b="1" dirty="0" smtClean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000" b="1" dirty="0" err="1" smtClean="0">
                <a:solidFill>
                  <a:srgbClr val="CB3A46"/>
                </a:solidFill>
                <a:latin typeface="Courier"/>
                <a:cs typeface="Courier"/>
              </a:rPr>
              <a:t>HoldReason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1560" y="2198350"/>
            <a:ext cx="8064896" cy="267765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-hold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af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HoldReason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slot1_1@wid-003.chtc.wisc.edu: Job has gone over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memory limit of 2048 megabytes.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slot1_20@e098.chtc.wisc.edu: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failed to send file(s) to &lt;128.104.101.98:35110&gt;: error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reading from /home/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script.py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: 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errno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2) No such file or directory;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STARTER failed to receive file(s) from &lt;128.104.101.92:9618&gt;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slot1_11@e138.chtc.wisc.edu: STARTER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at 128.104.101.138 failed to send file(s) to &lt;128.104.101.92:9618&gt;;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failed to write to file /home/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/Test_18925319_16.err: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errno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122) Disk quota exceeded </a:t>
            </a:r>
          </a:p>
        </p:txBody>
      </p:sp>
    </p:spTree>
    <p:extLst>
      <p:ext uri="{BB962C8B-B14F-4D97-AF65-F5344CB8AC3E}">
        <p14:creationId xmlns:p14="http://schemas.microsoft.com/office/powerpoint/2010/main" val="165672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Hold Reasons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Job has used </a:t>
            </a:r>
            <a:r>
              <a:rPr lang="en-US" sz="2400" b="1" dirty="0" smtClean="0"/>
              <a:t>more memory </a:t>
            </a:r>
            <a:r>
              <a:rPr lang="en-US" sz="2400" dirty="0" smtClean="0"/>
              <a:t>than requested.</a:t>
            </a:r>
          </a:p>
          <a:p>
            <a:r>
              <a:rPr lang="en-US" sz="2400" b="1" dirty="0" smtClean="0"/>
              <a:t>Incorrect path to files </a:t>
            </a:r>
            <a:r>
              <a:rPr lang="en-US" sz="2400" dirty="0" smtClean="0"/>
              <a:t>that need to be transferred</a:t>
            </a:r>
          </a:p>
          <a:p>
            <a:r>
              <a:rPr lang="en-US" sz="2400" b="1" dirty="0" smtClean="0"/>
              <a:t>Badly formatted executable scripts </a:t>
            </a:r>
            <a:r>
              <a:rPr lang="en-US" sz="2400" dirty="0" smtClean="0"/>
              <a:t>(have Windows instead of Unix line endings)</a:t>
            </a:r>
          </a:p>
          <a:p>
            <a:r>
              <a:rPr lang="en-US" sz="2400" dirty="0" smtClean="0"/>
              <a:t>Submit directory is </a:t>
            </a:r>
            <a:r>
              <a:rPr lang="en-US" sz="2400" b="1" dirty="0" smtClean="0"/>
              <a:t>over quota</a:t>
            </a:r>
            <a:r>
              <a:rPr lang="en-US" sz="2400" dirty="0" smtClean="0"/>
              <a:t>.</a:t>
            </a:r>
          </a:p>
          <a:p>
            <a:r>
              <a:rPr lang="en-US" sz="2400" b="1" dirty="0" smtClean="0"/>
              <a:t>Job has run for too long</a:t>
            </a:r>
            <a:r>
              <a:rPr lang="en-US" sz="2400" dirty="0" smtClean="0"/>
              <a:t>. (72 hours allowed in CHTC Pool)</a:t>
            </a:r>
          </a:p>
          <a:p>
            <a:r>
              <a:rPr lang="en-US" sz="2400" dirty="0" smtClean="0"/>
              <a:t>The </a:t>
            </a:r>
            <a:r>
              <a:rPr lang="en-US" sz="2400" b="1" dirty="0" smtClean="0"/>
              <a:t>admin has put your job on hold</a:t>
            </a:r>
            <a:r>
              <a:rPr lang="en-US" sz="2400" dirty="0" smtClean="0"/>
              <a:t>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812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Fixing Holds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7992888" cy="2794442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Job attributes can be edited while jobs are in the queue using:</a:t>
            </a:r>
          </a:p>
          <a:p>
            <a:pPr marL="0" indent="0" algn="ctr">
              <a:buNone/>
            </a:pPr>
            <a:r>
              <a:rPr lang="en-US" sz="2100" dirty="0"/>
              <a:t>    </a:t>
            </a:r>
            <a:r>
              <a:rPr lang="en-US" sz="2100" b="1" dirty="0" err="1">
                <a:solidFill>
                  <a:srgbClr val="CB3A46"/>
                </a:solidFill>
                <a:latin typeface="Courier"/>
                <a:cs typeface="Courier"/>
              </a:rPr>
              <a:t>condor_qedit</a:t>
            </a:r>
            <a:r>
              <a:rPr lang="en-US" sz="2100" b="1" dirty="0">
                <a:solidFill>
                  <a:srgbClr val="CB3A46"/>
                </a:solidFill>
                <a:latin typeface="Courier"/>
                <a:cs typeface="Courier"/>
              </a:rPr>
              <a:t> [U/C/J] Attribute Value</a:t>
            </a:r>
          </a:p>
          <a:p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350" dirty="0">
              <a:latin typeface="Courier"/>
              <a:cs typeface="Courier"/>
            </a:endParaRPr>
          </a:p>
          <a:p>
            <a:r>
              <a:rPr lang="en-US" dirty="0" smtClean="0"/>
              <a:t>If a job has been fixed and can run again, release it with:</a:t>
            </a:r>
          </a:p>
          <a:p>
            <a:pPr marL="0" indent="0" algn="ctr">
              <a:buNone/>
            </a:pPr>
            <a:r>
              <a:rPr lang="en-US" sz="2100" dirty="0"/>
              <a:t>      </a:t>
            </a:r>
            <a:r>
              <a:rPr lang="en-US" sz="2100" b="1" dirty="0" err="1">
                <a:solidFill>
                  <a:srgbClr val="CB3A46"/>
                </a:solidFill>
                <a:latin typeface="Courier"/>
                <a:cs typeface="Courier"/>
              </a:rPr>
              <a:t>condor_release</a:t>
            </a:r>
            <a:r>
              <a:rPr lang="en-US" sz="21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34036" y="2211710"/>
            <a:ext cx="6044837" cy="461665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condor_qedit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128.0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RequestMemory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3072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Set attribute ”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RequestMemory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".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13263" y="3867894"/>
            <a:ext cx="6044837" cy="461665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condor_release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128.0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Job 18933774.0 released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00410" y="4720225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condor_qedit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r"/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condor_release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942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Holding or Removing 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7920880" cy="368561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If you know your job has a problem and it hasn’t yet completed, you can: </a:t>
            </a:r>
          </a:p>
          <a:p>
            <a:pPr lvl="1"/>
            <a:r>
              <a:rPr lang="en-US" sz="1800" dirty="0"/>
              <a:t>Place it on hold yourself, with </a:t>
            </a:r>
            <a:r>
              <a:rPr lang="en-US" sz="1800" b="1" dirty="0" err="1">
                <a:solidFill>
                  <a:srgbClr val="CB3A46"/>
                </a:solidFill>
                <a:latin typeface="Courier"/>
                <a:cs typeface="Courier"/>
              </a:rPr>
              <a:t>condor_hold</a:t>
            </a:r>
            <a:r>
              <a:rPr lang="en-US" sz="18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pPr lvl="1"/>
            <a:endParaRPr lang="en-US" dirty="0">
              <a:latin typeface="Courier"/>
              <a:cs typeface="Courier"/>
            </a:endParaRPr>
          </a:p>
          <a:p>
            <a:pPr lvl="1"/>
            <a:endParaRPr lang="en-US" dirty="0" smtClean="0">
              <a:latin typeface="Courier"/>
              <a:cs typeface="Courier"/>
            </a:endParaRPr>
          </a:p>
          <a:p>
            <a:pPr lvl="1"/>
            <a:endParaRPr lang="en-US" dirty="0">
              <a:latin typeface="Courier"/>
              <a:cs typeface="Courier"/>
            </a:endParaRPr>
          </a:p>
          <a:p>
            <a:pPr lvl="1"/>
            <a:endParaRPr lang="en-US" dirty="0">
              <a:latin typeface="Courier"/>
              <a:cs typeface="Courier"/>
            </a:endParaRPr>
          </a:p>
          <a:p>
            <a:pPr lvl="1"/>
            <a:r>
              <a:rPr lang="en-US" sz="1800" dirty="0">
                <a:cs typeface="Arial"/>
              </a:rPr>
              <a:t>Remove it from the queue, using </a:t>
            </a:r>
            <a:r>
              <a:rPr lang="en-US" sz="18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18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pPr marL="3429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900" dirty="0"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47987" y="2484884"/>
            <a:ext cx="6451042" cy="461665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condor_hold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bob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All jobs of user ”bob" have been held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47987" y="3682462"/>
            <a:ext cx="6451042" cy="461665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nl-NL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nl-NL" sz="1200" dirty="0" err="1">
                <a:solidFill>
                  <a:srgbClr val="FFFFFF"/>
                </a:solidFill>
                <a:latin typeface="Courier"/>
                <a:cs typeface="Courier"/>
              </a:rPr>
              <a:t>condor_hold</a:t>
            </a:r>
            <a:r>
              <a:rPr lang="nl-NL" sz="1200" dirty="0">
                <a:solidFill>
                  <a:srgbClr val="FFFFFF"/>
                </a:solidFill>
                <a:latin typeface="Courier"/>
                <a:cs typeface="Courier"/>
              </a:rPr>
              <a:t> 128.0</a:t>
            </a:r>
          </a:p>
          <a:p>
            <a:r>
              <a:rPr lang="nl-NL" sz="1200" dirty="0">
                <a:solidFill>
                  <a:srgbClr val="FFFFFF"/>
                </a:solidFill>
                <a:latin typeface="Courier"/>
                <a:cs typeface="Courier"/>
              </a:rPr>
              <a:t>Job 128.0 held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47987" y="3090223"/>
            <a:ext cx="6451042" cy="461665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condor_hold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128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All jobs in cluster 128 have been held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40152" y="472744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condor_hold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r"/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condor_rm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6718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Submitting multiple jobs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Jobs, One Submit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7270377" cy="3394472"/>
          </a:xfrm>
        </p:spPr>
        <p:txBody>
          <a:bodyPr/>
          <a:lstStyle/>
          <a:p>
            <a:r>
              <a:rPr lang="en-US" dirty="0" err="1" smtClean="0"/>
              <a:t>HTCondor</a:t>
            </a:r>
            <a:r>
              <a:rPr lang="en-US" dirty="0" smtClean="0"/>
              <a:t> has built-in ways to submit multiple independent jobs with one submit file</a:t>
            </a:r>
          </a:p>
          <a:p>
            <a:endParaRPr lang="en-US" dirty="0"/>
          </a:p>
        </p:txBody>
      </p:sp>
      <p:pic>
        <p:nvPicPr>
          <p:cNvPr id="4" name="Picture 3" descr="dominoes-0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59" y="2710267"/>
            <a:ext cx="3271694" cy="245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3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/>
          <p:cNvSpPr txBox="1"/>
          <p:nvPr/>
        </p:nvSpPr>
        <p:spPr>
          <a:xfrm>
            <a:off x="1708727" y="2235573"/>
            <a:ext cx="5215666" cy="1541426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989"/>
              </a:lnSpc>
            </a:pPr>
            <a:r>
              <a:rPr lang="en-CA" sz="4800" b="1" spc="-8" dirty="0">
                <a:solidFill>
                  <a:srgbClr val="011892"/>
                </a:solidFill>
                <a:latin typeface="Arial Bold"/>
                <a:cs typeface="Arial Bold"/>
              </a:rPr>
              <a:t>Questions so far?</a:t>
            </a:r>
          </a:p>
          <a:p>
            <a:pPr>
              <a:lnSpc>
                <a:spcPts val="5989"/>
              </a:lnSpc>
            </a:pPr>
            <a:endParaRPr lang="en-CA" sz="5200" dirty="0">
              <a:solidFill>
                <a:srgbClr val="000000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7636074" cy="3573556"/>
          </a:xfrm>
        </p:spPr>
        <p:txBody>
          <a:bodyPr/>
          <a:lstStyle/>
          <a:p>
            <a:r>
              <a:rPr lang="en-US" sz="2800" dirty="0" smtClean="0"/>
              <a:t>Run many independent jobs...</a:t>
            </a:r>
          </a:p>
          <a:p>
            <a:pPr lvl="2"/>
            <a:r>
              <a:rPr lang="en-US" sz="2000" dirty="0" smtClean="0"/>
              <a:t>analyze multiple data files</a:t>
            </a:r>
          </a:p>
          <a:p>
            <a:pPr lvl="2"/>
            <a:r>
              <a:rPr lang="en-US" sz="2000" dirty="0" smtClean="0"/>
              <a:t>test parameter or input combinations</a:t>
            </a:r>
          </a:p>
          <a:p>
            <a:pPr lvl="2"/>
            <a:r>
              <a:rPr lang="en-US" sz="2000" dirty="0"/>
              <a:t>s</a:t>
            </a:r>
            <a:r>
              <a:rPr lang="en-US" sz="2000" dirty="0" smtClean="0"/>
              <a:t>cale up by breaking up!</a:t>
            </a:r>
          </a:p>
          <a:p>
            <a:pPr lvl="2"/>
            <a:r>
              <a:rPr lang="en-US" sz="2000" i="1" dirty="0"/>
              <a:t>w</a:t>
            </a:r>
            <a:r>
              <a:rPr lang="en-US" sz="2000" i="1" dirty="0" smtClean="0"/>
              <a:t>e’re learning HTC, right?</a:t>
            </a:r>
          </a:p>
          <a:p>
            <a:r>
              <a:rPr lang="en-US" sz="2800" dirty="0" smtClean="0"/>
              <a:t>...without having to: </a:t>
            </a:r>
          </a:p>
          <a:p>
            <a:pPr lvl="1"/>
            <a:r>
              <a:rPr lang="en-US" sz="2400" dirty="0"/>
              <a:t>create separate submit files for each job</a:t>
            </a:r>
          </a:p>
          <a:p>
            <a:pPr lvl="1"/>
            <a:r>
              <a:rPr lang="en-US" sz="2400" dirty="0"/>
              <a:t>s</a:t>
            </a:r>
            <a:r>
              <a:rPr lang="en-US" sz="2400" dirty="0" smtClean="0"/>
              <a:t>ubmit and monitor each job, individually</a:t>
            </a:r>
          </a:p>
        </p:txBody>
      </p:sp>
    </p:spTree>
    <p:extLst>
      <p:ext uri="{BB962C8B-B14F-4D97-AF65-F5344CB8AC3E}">
        <p14:creationId xmlns:p14="http://schemas.microsoft.com/office/powerpoint/2010/main" val="200152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one job 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Content Placeholder 6"/>
          <p:cNvSpPr>
            <a:spLocks noGrp="1"/>
          </p:cNvSpPr>
          <p:nvPr>
            <p:ph idx="1"/>
          </p:nvPr>
        </p:nvSpPr>
        <p:spPr>
          <a:xfrm>
            <a:off x="467544" y="3723878"/>
            <a:ext cx="8229600" cy="1102066"/>
          </a:xfrm>
        </p:spPr>
        <p:txBody>
          <a:bodyPr/>
          <a:lstStyle/>
          <a:p>
            <a:r>
              <a:rPr lang="en-US" dirty="0" smtClean="0"/>
              <a:t>Goal: create 3 jobs that each analyze a different input file. 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1560" y="1427944"/>
            <a:ext cx="4859363" cy="2136631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executable = </a:t>
            </a:r>
            <a:r>
              <a:rPr lang="en-US" dirty="0" err="1" smtClean="0">
                <a:latin typeface="Courier"/>
                <a:cs typeface="Courier"/>
              </a:rPr>
              <a:t>analyze.exe</a:t>
            </a:r>
            <a:r>
              <a:rPr lang="en-US" dirty="0" smtClean="0">
                <a:latin typeface="Courier"/>
                <a:cs typeface="Courier"/>
              </a:rPr>
              <a:t> </a:t>
            </a:r>
          </a:p>
          <a:p>
            <a:r>
              <a:rPr lang="en-US" dirty="0" smtClean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file.in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 smtClean="0">
                <a:latin typeface="Courier"/>
                <a:cs typeface="Courier"/>
              </a:rPr>
              <a:t>transfer_input_files</a:t>
            </a:r>
            <a:r>
              <a:rPr lang="en-US" dirty="0" smtClean="0">
                <a:latin typeface="Courier"/>
                <a:cs typeface="Courier"/>
              </a:rPr>
              <a:t> = </a:t>
            </a:r>
            <a:r>
              <a:rPr lang="en-US" dirty="0" err="1" smtClean="0">
                <a:latin typeface="Courier"/>
                <a:cs typeface="Courier"/>
              </a:rPr>
              <a:t>file.in</a:t>
            </a:r>
            <a:endParaRPr lang="en-US" dirty="0" smtClean="0">
              <a:latin typeface="Courier"/>
              <a:cs typeface="Courier"/>
            </a:endParaRP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 smtClean="0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queue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1059582"/>
            <a:ext cx="1415973" cy="279796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 smtClean="0">
                <a:latin typeface="Courier"/>
                <a:cs typeface="Courier"/>
              </a:rPr>
              <a:t>analyze.exe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file0.in</a:t>
            </a:r>
          </a:p>
          <a:p>
            <a:r>
              <a:rPr lang="en-US" dirty="0" smtClean="0">
                <a:latin typeface="Courier"/>
                <a:cs typeface="Courier"/>
              </a:rPr>
              <a:t>file1.in</a:t>
            </a:r>
          </a:p>
          <a:p>
            <a:r>
              <a:rPr lang="en-US" dirty="0" smtClean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 smtClean="0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(</a:t>
            </a:r>
            <a:r>
              <a:rPr lang="en-US" dirty="0" err="1" smtClean="0">
                <a:latin typeface="Courier"/>
                <a:cs typeface="Courier"/>
              </a:rPr>
              <a:t>submit_dir</a:t>
            </a:r>
            <a:r>
              <a:rPr lang="en-US" dirty="0" smtClean="0">
                <a:latin typeface="Courier"/>
                <a:cs typeface="Courier"/>
              </a:rPr>
              <a:t>)/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numbered input files</a:t>
            </a:r>
            <a:endParaRPr lang="en-US" dirty="0"/>
          </a:p>
        </p:txBody>
      </p:sp>
      <p:sp>
        <p:nvSpPr>
          <p:cNvPr id="4" name="Content Placeholder 6"/>
          <p:cNvSpPr>
            <a:spLocks noGrp="1"/>
          </p:cNvSpPr>
          <p:nvPr>
            <p:ph idx="1"/>
          </p:nvPr>
        </p:nvSpPr>
        <p:spPr>
          <a:xfrm>
            <a:off x="611560" y="3629924"/>
            <a:ext cx="8532440" cy="1102066"/>
          </a:xfrm>
        </p:spPr>
        <p:txBody>
          <a:bodyPr/>
          <a:lstStyle/>
          <a:p>
            <a:r>
              <a:rPr lang="en-US" sz="2400" dirty="0" smtClean="0"/>
              <a:t>Generates 3 jobs, but doesn’t change inputs and will overwrite the outputs</a:t>
            </a:r>
          </a:p>
          <a:p>
            <a:r>
              <a:rPr lang="en-US" sz="2400" dirty="0" smtClean="0"/>
              <a:t>So how can we specify different values to each job?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611560" y="1427944"/>
            <a:ext cx="4859363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executable = </a:t>
            </a:r>
            <a:r>
              <a:rPr lang="en-US" dirty="0" err="1" smtClean="0">
                <a:latin typeface="Courier"/>
                <a:cs typeface="Courier"/>
              </a:rPr>
              <a:t>analyze.exe</a:t>
            </a:r>
            <a:r>
              <a:rPr lang="en-US" dirty="0" smtClean="0">
                <a:latin typeface="Courier"/>
                <a:cs typeface="Courier"/>
              </a:rPr>
              <a:t> </a:t>
            </a:r>
          </a:p>
          <a:p>
            <a:r>
              <a:rPr lang="en-US" dirty="0" smtClean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file.in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 smtClean="0">
                <a:latin typeface="Courier"/>
                <a:cs typeface="Courier"/>
              </a:rPr>
              <a:t>transfer_input_files</a:t>
            </a:r>
            <a:r>
              <a:rPr lang="en-US" dirty="0" smtClean="0">
                <a:latin typeface="Courier"/>
                <a:cs typeface="Courier"/>
              </a:rPr>
              <a:t> = </a:t>
            </a:r>
            <a:r>
              <a:rPr lang="en-US" dirty="0" err="1" smtClean="0">
                <a:latin typeface="Courier"/>
                <a:cs typeface="Courier"/>
              </a:rPr>
              <a:t>file.in</a:t>
            </a:r>
            <a:endParaRPr lang="en-US" dirty="0" smtClean="0">
              <a:latin typeface="Courier"/>
              <a:cs typeface="Courier"/>
            </a:endParaRP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 smtClean="0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smtClean="0">
                <a:latin typeface="Courier"/>
                <a:cs typeface="Courier"/>
              </a:rPr>
              <a:t>queue 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1059582"/>
            <a:ext cx="1415973" cy="279796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 smtClean="0">
                <a:latin typeface="Courier"/>
                <a:cs typeface="Courier"/>
              </a:rPr>
              <a:t>analyze.exe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file0.in</a:t>
            </a:r>
          </a:p>
          <a:p>
            <a:r>
              <a:rPr lang="en-US" dirty="0" smtClean="0">
                <a:latin typeface="Courier"/>
                <a:cs typeface="Courier"/>
              </a:rPr>
              <a:t>file1.in</a:t>
            </a:r>
          </a:p>
          <a:p>
            <a:r>
              <a:rPr lang="en-US" dirty="0" smtClean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 smtClean="0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(</a:t>
            </a:r>
            <a:r>
              <a:rPr lang="en-US" dirty="0" err="1" smtClean="0">
                <a:latin typeface="Courier"/>
                <a:cs typeface="Courier"/>
              </a:rPr>
              <a:t>submit_dir</a:t>
            </a:r>
            <a:r>
              <a:rPr lang="en-US" dirty="0" smtClean="0">
                <a:latin typeface="Courier"/>
                <a:cs typeface="Courier"/>
              </a:rPr>
              <a:t>)/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1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7496175" cy="857250"/>
          </a:xfrm>
        </p:spPr>
        <p:txBody>
          <a:bodyPr/>
          <a:lstStyle/>
          <a:p>
            <a:r>
              <a:rPr lang="en-US" sz="2800" dirty="0" smtClean="0"/>
              <a:t>One submit file per job </a:t>
            </a:r>
            <a:br>
              <a:rPr lang="en-US" sz="2800" dirty="0" smtClean="0"/>
            </a:br>
            <a:r>
              <a:rPr lang="en-US" sz="2800" dirty="0" smtClean="0"/>
              <a:t>(not recommended!) 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1211920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executable = </a:t>
            </a:r>
            <a:r>
              <a:rPr lang="en-US" dirty="0" err="1" smtClean="0">
                <a:latin typeface="Courier"/>
                <a:cs typeface="Courier"/>
              </a:rPr>
              <a:t>analyze.exe</a:t>
            </a:r>
            <a:r>
              <a:rPr lang="en-US" dirty="0" smtClean="0">
                <a:latin typeface="Courier"/>
                <a:cs typeface="Courier"/>
              </a:rPr>
              <a:t> </a:t>
            </a: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arguments = file0.in file0.out</a:t>
            </a:r>
          </a:p>
          <a:p>
            <a:r>
              <a:rPr lang="en-US" dirty="0" err="1" smtClean="0">
                <a:latin typeface="Courier"/>
                <a:cs typeface="Courier"/>
              </a:rPr>
              <a:t>transfer_input_files</a:t>
            </a:r>
            <a:r>
              <a:rPr lang="en-US" dirty="0" smtClean="0">
                <a:latin typeface="Courier"/>
                <a:cs typeface="Courier"/>
              </a:rPr>
              <a:t> = file0.in</a:t>
            </a:r>
          </a:p>
          <a:p>
            <a:r>
              <a:rPr lang="en-US" dirty="0" smtClean="0">
                <a:latin typeface="Courier"/>
                <a:cs typeface="Courier"/>
              </a:rPr>
              <a:t>output </a:t>
            </a:r>
            <a:r>
              <a:rPr lang="en-US" dirty="0">
                <a:latin typeface="Courier"/>
                <a:cs typeface="Courier"/>
              </a:rPr>
              <a:t>= </a:t>
            </a:r>
            <a:r>
              <a:rPr lang="en-US" dirty="0" smtClean="0">
                <a:latin typeface="Courier"/>
                <a:cs typeface="Courier"/>
              </a:rPr>
              <a:t>job0.</a:t>
            </a:r>
            <a:r>
              <a:rPr lang="en-US" dirty="0">
                <a:latin typeface="Courier"/>
                <a:cs typeface="Courier"/>
              </a:rPr>
              <a:t>out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smtClean="0">
                <a:latin typeface="Courier"/>
                <a:cs typeface="Courier"/>
              </a:rPr>
              <a:t>job0.err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q</a:t>
            </a:r>
            <a:r>
              <a:rPr lang="en-US" b="1" dirty="0" smtClean="0">
                <a:latin typeface="Courier"/>
                <a:cs typeface="Courier"/>
              </a:rPr>
              <a:t>ueue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937052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job0.submit</a:t>
            </a: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22849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 smtClean="0">
                <a:latin typeface="Courier"/>
                <a:cs typeface="Courier"/>
              </a:rPr>
              <a:t>analyze.exe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file0.in</a:t>
            </a:r>
          </a:p>
          <a:p>
            <a:r>
              <a:rPr lang="en-US" dirty="0" smtClean="0">
                <a:latin typeface="Courier"/>
                <a:cs typeface="Courier"/>
              </a:rPr>
              <a:t>file1.in</a:t>
            </a:r>
          </a:p>
          <a:p>
            <a:r>
              <a:rPr lang="en-US" dirty="0" smtClean="0">
                <a:latin typeface="Courier"/>
                <a:cs typeface="Courier"/>
              </a:rPr>
              <a:t>file2.in</a:t>
            </a:r>
          </a:p>
          <a:p>
            <a:r>
              <a:rPr lang="en-US" dirty="0" smtClean="0">
                <a:latin typeface="Courier"/>
                <a:cs typeface="Courier"/>
              </a:rPr>
              <a:t>(etc.)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job0.submit</a:t>
            </a:r>
          </a:p>
          <a:p>
            <a:r>
              <a:rPr lang="en-US" dirty="0">
                <a:latin typeface="Courier"/>
                <a:cs typeface="Courier"/>
              </a:rPr>
              <a:t>j</a:t>
            </a:r>
            <a:r>
              <a:rPr lang="en-US" dirty="0" smtClean="0">
                <a:latin typeface="Courier"/>
                <a:cs typeface="Courier"/>
              </a:rPr>
              <a:t>ob1.submit</a:t>
            </a:r>
          </a:p>
          <a:p>
            <a:r>
              <a:rPr lang="en-US" dirty="0" smtClean="0">
                <a:latin typeface="Courier"/>
                <a:cs typeface="Courier"/>
              </a:rPr>
              <a:t>job2.submit</a:t>
            </a:r>
          </a:p>
          <a:p>
            <a:r>
              <a:rPr lang="en-US" dirty="0" smtClean="0">
                <a:latin typeface="Courier"/>
                <a:cs typeface="Courier"/>
              </a:rPr>
              <a:t>(etc.)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(</a:t>
            </a:r>
            <a:r>
              <a:rPr lang="en-US" dirty="0" err="1" smtClean="0">
                <a:latin typeface="Courier"/>
                <a:cs typeface="Courier"/>
              </a:rPr>
              <a:t>submit_dir</a:t>
            </a:r>
            <a:r>
              <a:rPr lang="en-US" dirty="0" smtClean="0">
                <a:latin typeface="Courier"/>
                <a:cs typeface="Courier"/>
              </a:rPr>
              <a:t>)/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1510" y="3156136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executable = </a:t>
            </a:r>
            <a:r>
              <a:rPr lang="en-US" dirty="0" err="1" smtClean="0">
                <a:latin typeface="Courier"/>
                <a:cs typeface="Courier"/>
              </a:rPr>
              <a:t>analyze.exe</a:t>
            </a:r>
            <a:r>
              <a:rPr lang="en-US" dirty="0" smtClean="0">
                <a:latin typeface="Courier"/>
                <a:cs typeface="Courier"/>
              </a:rPr>
              <a:t> </a:t>
            </a: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arguments = file0.in file0.out</a:t>
            </a:r>
          </a:p>
          <a:p>
            <a:r>
              <a:rPr lang="en-US" dirty="0" err="1" smtClean="0">
                <a:latin typeface="Courier"/>
                <a:cs typeface="Courier"/>
              </a:rPr>
              <a:t>transfer_input_files</a:t>
            </a:r>
            <a:r>
              <a:rPr lang="en-US" dirty="0" smtClean="0">
                <a:latin typeface="Courier"/>
                <a:cs typeface="Courier"/>
              </a:rPr>
              <a:t> = file0.in</a:t>
            </a:r>
          </a:p>
          <a:p>
            <a:r>
              <a:rPr lang="en-US" dirty="0" smtClean="0">
                <a:latin typeface="Courier"/>
                <a:cs typeface="Courier"/>
              </a:rPr>
              <a:t>output </a:t>
            </a:r>
            <a:r>
              <a:rPr lang="en-US" dirty="0">
                <a:latin typeface="Courier"/>
                <a:cs typeface="Courier"/>
              </a:rPr>
              <a:t>= </a:t>
            </a:r>
            <a:r>
              <a:rPr lang="en-US" dirty="0" smtClean="0">
                <a:latin typeface="Courier"/>
                <a:cs typeface="Courier"/>
              </a:rPr>
              <a:t>job0.</a:t>
            </a:r>
            <a:r>
              <a:rPr lang="en-US" dirty="0">
                <a:latin typeface="Courier"/>
                <a:cs typeface="Courier"/>
              </a:rPr>
              <a:t>out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smtClean="0">
                <a:latin typeface="Courier"/>
                <a:cs typeface="Courier"/>
              </a:rPr>
              <a:t>job0.err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q</a:t>
            </a:r>
            <a:r>
              <a:rPr lang="en-US" b="1" dirty="0" smtClean="0">
                <a:latin typeface="Courier"/>
                <a:cs typeface="Courier"/>
              </a:rPr>
              <a:t>ueue 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1510" y="2881268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job1.submit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60873" y="4465444"/>
            <a:ext cx="92525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etc</a:t>
            </a:r>
            <a:r>
              <a:rPr lang="mr-IN" sz="1600" dirty="0" smtClean="0">
                <a:solidFill>
                  <a:srgbClr val="000000"/>
                </a:solidFill>
                <a:latin typeface="Courier"/>
                <a:cs typeface="Courier"/>
              </a:rPr>
              <a:t>…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73915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Automatic Variables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403505" y="1059582"/>
            <a:ext cx="3546423" cy="374046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  <a:noAutofit/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endParaRPr lang="en-US" sz="2000" dirty="0" smtClean="0">
              <a:cs typeface="Arial"/>
            </a:endParaRPr>
          </a:p>
          <a:p>
            <a:pPr marL="0" indent="0">
              <a:buNone/>
            </a:pPr>
            <a:r>
              <a:rPr lang="en-US" sz="2000" dirty="0" smtClean="0">
                <a:cs typeface="Arial"/>
              </a:rPr>
              <a:t>Each job’s </a:t>
            </a:r>
            <a:r>
              <a:rPr lang="en-US" sz="2000" b="1" dirty="0" err="1" smtClean="0">
                <a:solidFill>
                  <a:schemeClr val="accent1"/>
                </a:solidFill>
                <a:latin typeface="Courier"/>
                <a:cs typeface="Courier"/>
              </a:rPr>
              <a:t>ClusterId</a:t>
            </a:r>
            <a:r>
              <a:rPr lang="en-US" sz="2000" dirty="0" smtClean="0">
                <a:cs typeface="Arial"/>
              </a:rPr>
              <a:t> and </a:t>
            </a:r>
            <a:r>
              <a:rPr lang="en-US" sz="2000" b="1" dirty="0" err="1" smtClean="0">
                <a:solidFill>
                  <a:schemeClr val="accent1"/>
                </a:solidFill>
                <a:latin typeface="Courier"/>
                <a:cs typeface="Courier"/>
              </a:rPr>
              <a:t>ProcId</a:t>
            </a:r>
            <a:r>
              <a:rPr lang="en-US" sz="2000" dirty="0" smtClean="0">
                <a:cs typeface="Arial"/>
              </a:rPr>
              <a:t> numbers are </a:t>
            </a:r>
            <a:r>
              <a:rPr lang="en-US" sz="2000" dirty="0" err="1" smtClean="0">
                <a:cs typeface="Arial"/>
              </a:rPr>
              <a:t>autogenerated</a:t>
            </a:r>
            <a:r>
              <a:rPr lang="en-US" sz="2000" dirty="0" smtClean="0">
                <a:cs typeface="Arial"/>
              </a:rPr>
              <a:t> and saved as job attributes. </a:t>
            </a:r>
          </a:p>
          <a:p>
            <a:pPr marL="0" indent="0">
              <a:buNone/>
            </a:pPr>
            <a:endParaRPr lang="en-US" sz="2000" dirty="0" smtClean="0">
              <a:cs typeface="Arial"/>
            </a:endParaRPr>
          </a:p>
          <a:p>
            <a:pPr marL="0" indent="0">
              <a:buNone/>
            </a:pPr>
            <a:r>
              <a:rPr lang="en-US" sz="2000" b="1" dirty="0" smtClean="0">
                <a:cs typeface="Arial"/>
              </a:rPr>
              <a:t>The user can reference them inside the submit file using:*</a:t>
            </a:r>
          </a:p>
          <a:p>
            <a:pPr lvl="1"/>
            <a:r>
              <a:rPr lang="en-US" sz="2000" b="1" dirty="0" smtClean="0">
                <a:cs typeface="Arial"/>
              </a:rPr>
              <a:t>$(</a:t>
            </a:r>
            <a:r>
              <a:rPr lang="en-US" sz="2000" b="1" dirty="0" smtClean="0">
                <a:latin typeface="Courier"/>
                <a:cs typeface="Courier"/>
              </a:rPr>
              <a:t>Cluster)</a:t>
            </a:r>
            <a:endParaRPr lang="en-US" sz="2000" b="1" dirty="0" smtClean="0">
              <a:cs typeface="Arial"/>
            </a:endParaRPr>
          </a:p>
          <a:p>
            <a:pPr lvl="1"/>
            <a:r>
              <a:rPr lang="en-US" sz="2000" b="1" dirty="0" smtClean="0">
                <a:cs typeface="Arial"/>
              </a:rPr>
              <a:t>$(</a:t>
            </a:r>
            <a:r>
              <a:rPr lang="en-US" sz="2000" b="1" dirty="0" smtClean="0">
                <a:latin typeface="Courier"/>
                <a:cs typeface="Courier"/>
              </a:rPr>
              <a:t>Process)</a:t>
            </a:r>
            <a:endParaRPr lang="en-US" sz="2000" b="1" dirty="0">
              <a:cs typeface="Arial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-9097" y="1193329"/>
            <a:ext cx="5389768" cy="3223961"/>
            <a:chOff x="-9097" y="1193329"/>
            <a:chExt cx="5389768" cy="3223961"/>
          </a:xfrm>
        </p:grpSpPr>
        <p:sp>
          <p:nvSpPr>
            <p:cNvPr id="6" name="Rectangle 5"/>
            <p:cNvSpPr/>
            <p:nvPr/>
          </p:nvSpPr>
          <p:spPr>
            <a:xfrm>
              <a:off x="-9097" y="2110515"/>
              <a:ext cx="155676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latin typeface="Courier"/>
                  <a:cs typeface="Courier"/>
                </a:rPr>
                <a:t>queue </a:t>
              </a:r>
              <a:r>
                <a:rPr lang="en-US" sz="2000" i="1" dirty="0" smtClean="0">
                  <a:latin typeface="Courier"/>
                  <a:cs typeface="Courier"/>
                </a:rPr>
                <a:t>N</a:t>
              </a:r>
              <a:endParaRPr lang="en-US" sz="2000" i="1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2771800" y="1594714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latin typeface="Arial"/>
                  <a:cs typeface="Arial"/>
                </a:rPr>
                <a:t>128</a:t>
              </a:r>
              <a:endParaRPr lang="en-US" sz="2000" dirty="0">
                <a:latin typeface="Arial"/>
                <a:cs typeface="Arial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771800" y="2110515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latin typeface="Arial"/>
                  <a:cs typeface="Arial"/>
                </a:rPr>
                <a:t>128</a:t>
              </a:r>
              <a:endParaRPr lang="en-US" sz="2000" dirty="0">
                <a:latin typeface="Arial"/>
                <a:cs typeface="Arial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88721" y="264064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latin typeface="Arial"/>
                  <a:cs typeface="Arial"/>
                </a:rPr>
                <a:t>128</a:t>
              </a:r>
              <a:endParaRPr lang="en-US" sz="2000" dirty="0">
                <a:latin typeface="Arial"/>
                <a:cs typeface="Arial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371163" y="1594714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371163" y="2110515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latin typeface="Arial"/>
                  <a:cs typeface="Arial"/>
                </a:rPr>
                <a:t>1</a:t>
              </a:r>
              <a:endParaRPr lang="en-US" sz="2000" dirty="0">
                <a:latin typeface="Arial"/>
                <a:cs typeface="Arial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371163" y="264064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latin typeface="Arial"/>
                  <a:cs typeface="Arial"/>
                </a:rPr>
                <a:t>2</a:t>
              </a:r>
              <a:endParaRPr lang="en-US" sz="2000" dirty="0">
                <a:latin typeface="Arial"/>
                <a:cs typeface="Arial"/>
              </a:endParaRPr>
            </a:p>
          </p:txBody>
        </p:sp>
        <p:cxnSp>
          <p:nvCxnSpPr>
            <p:cNvPr id="13" name="Straight Arrow Connector 12"/>
            <p:cNvCxnSpPr>
              <a:stCxn id="6" idx="3"/>
              <a:endCxn id="7" idx="1"/>
            </p:cNvCxnSpPr>
            <p:nvPr/>
          </p:nvCxnSpPr>
          <p:spPr>
            <a:xfrm flipV="1">
              <a:off x="1547664" y="1995893"/>
              <a:ext cx="1224136" cy="5158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3"/>
              <a:endCxn id="8" idx="1"/>
            </p:cNvCxnSpPr>
            <p:nvPr/>
          </p:nvCxnSpPr>
          <p:spPr>
            <a:xfrm>
              <a:off x="1547664" y="2511694"/>
              <a:ext cx="122413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3"/>
              <a:endCxn id="9" idx="1"/>
            </p:cNvCxnSpPr>
            <p:nvPr/>
          </p:nvCxnSpPr>
          <p:spPr>
            <a:xfrm>
              <a:off x="1547664" y="2511694"/>
              <a:ext cx="1241057" cy="53012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2627784" y="1193329"/>
              <a:ext cx="1493027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 smtClean="0">
                  <a:latin typeface="Courier"/>
                  <a:cs typeface="Courier"/>
                </a:rPr>
                <a:t>ClusterId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95936" y="1193329"/>
              <a:ext cx="1352814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 smtClean="0">
                  <a:latin typeface="Courier"/>
                  <a:cs typeface="Courier"/>
                </a:rPr>
                <a:t>ProcId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788721" y="3127788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latin typeface="Arial"/>
                  <a:cs typeface="Arial"/>
                </a:rPr>
                <a:t>...</a:t>
              </a:r>
              <a:endParaRPr lang="en-US" sz="2400" dirty="0">
                <a:latin typeface="Arial"/>
                <a:cs typeface="Arial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71800" y="361493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latin typeface="Arial"/>
                  <a:cs typeface="Arial"/>
                </a:rPr>
                <a:t>128</a:t>
              </a:r>
              <a:endParaRPr lang="en-US" sz="2000" dirty="0">
                <a:latin typeface="Arial"/>
                <a:cs typeface="Arial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71163" y="361493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i="1" dirty="0" smtClean="0">
                  <a:latin typeface="Arial"/>
                  <a:cs typeface="Arial"/>
                </a:rPr>
                <a:t>N-1</a:t>
              </a:r>
              <a:endParaRPr lang="en-US" sz="2000" i="1" dirty="0">
                <a:latin typeface="Arial"/>
                <a:cs typeface="Arial"/>
              </a:endParaRPr>
            </a:p>
          </p:txBody>
        </p:sp>
        <p:cxnSp>
          <p:nvCxnSpPr>
            <p:cNvPr id="21" name="Straight Arrow Connector 20"/>
            <p:cNvCxnSpPr>
              <a:stCxn id="6" idx="3"/>
              <a:endCxn id="19" idx="1"/>
            </p:cNvCxnSpPr>
            <p:nvPr/>
          </p:nvCxnSpPr>
          <p:spPr>
            <a:xfrm>
              <a:off x="1547664" y="2511694"/>
              <a:ext cx="1224136" cy="150441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4139668" y="3136829"/>
              <a:ext cx="1241003" cy="7842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latin typeface="Arial"/>
                  <a:cs typeface="Arial"/>
                </a:rPr>
                <a:t>...</a:t>
              </a:r>
              <a:endParaRPr lang="en-US" sz="2400" dirty="0">
                <a:latin typeface="Arial"/>
                <a:cs typeface="Arial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283926" y="4856261"/>
            <a:ext cx="35365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 $(</a:t>
            </a:r>
            <a:r>
              <a:rPr lang="en-US" dirty="0" err="1" smtClean="0"/>
              <a:t>ClusterId</a:t>
            </a:r>
            <a:r>
              <a:rPr lang="en-US" dirty="0" smtClean="0"/>
              <a:t>) and $(</a:t>
            </a:r>
            <a:r>
              <a:rPr lang="en-US" dirty="0" err="1" smtClean="0"/>
              <a:t>ProcId</a:t>
            </a:r>
            <a:r>
              <a:rPr lang="en-US" dirty="0" smtClean="0"/>
              <a:t>) are also okay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0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496175" cy="857250"/>
          </a:xfrm>
        </p:spPr>
        <p:txBody>
          <a:bodyPr/>
          <a:lstStyle/>
          <a:p>
            <a:r>
              <a:rPr lang="en-US" sz="3200" dirty="0" smtClean="0"/>
              <a:t>Using $(</a:t>
            </a:r>
            <a:r>
              <a:rPr lang="en-US" sz="3200" dirty="0" smtClean="0"/>
              <a:t>Process) </a:t>
            </a:r>
            <a:r>
              <a:rPr lang="en-US" sz="3200" dirty="0" smtClean="0"/>
              <a:t>for Numbered Files 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395536" y="1427944"/>
            <a:ext cx="5328592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executable = </a:t>
            </a:r>
            <a:r>
              <a:rPr lang="en-US" dirty="0" err="1" smtClean="0">
                <a:latin typeface="Courier"/>
                <a:cs typeface="Courier"/>
              </a:rPr>
              <a:t>analyze.exe</a:t>
            </a:r>
            <a:r>
              <a:rPr lang="en-US" dirty="0" smtClean="0">
                <a:latin typeface="Courier"/>
                <a:cs typeface="Courier"/>
              </a:rPr>
              <a:t> </a:t>
            </a:r>
          </a:p>
          <a:p>
            <a:r>
              <a:rPr lang="en-US" dirty="0" smtClean="0">
                <a:latin typeface="Courier"/>
                <a:cs typeface="Courier"/>
              </a:rPr>
              <a:t>arguments = file$(Process).in file$(Process).out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 smtClean="0">
                <a:latin typeface="Courier"/>
                <a:cs typeface="Courier"/>
              </a:rPr>
              <a:t>transfer_input_files</a:t>
            </a:r>
            <a:r>
              <a:rPr lang="en-US" dirty="0" smtClean="0">
                <a:latin typeface="Courier"/>
                <a:cs typeface="Courier"/>
              </a:rPr>
              <a:t> = file$(Process).in</a:t>
            </a: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smtClean="0">
                <a:latin typeface="Courier"/>
                <a:cs typeface="Courier"/>
              </a:rPr>
              <a:t>job_$(Cluster).log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smtClean="0">
                <a:latin typeface="Courier"/>
                <a:cs typeface="Courier"/>
              </a:rPr>
              <a:t>job_$(Process).out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smtClean="0">
                <a:latin typeface="Courier"/>
                <a:cs typeface="Courier"/>
              </a:rPr>
              <a:t>job_$(Process).err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smtClean="0">
                <a:latin typeface="Courier"/>
                <a:cs typeface="Courier"/>
              </a:rPr>
              <a:t>queue 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 smtClean="0">
                <a:latin typeface="Courier"/>
                <a:cs typeface="Courier"/>
              </a:rPr>
              <a:t>analyze.exe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file0.in</a:t>
            </a:r>
          </a:p>
          <a:p>
            <a:r>
              <a:rPr lang="en-US" dirty="0" smtClean="0">
                <a:latin typeface="Courier"/>
                <a:cs typeface="Courier"/>
              </a:rPr>
              <a:t>file1.in</a:t>
            </a:r>
          </a:p>
          <a:p>
            <a:r>
              <a:rPr lang="en-US" dirty="0" smtClean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 smtClean="0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(</a:t>
            </a:r>
            <a:r>
              <a:rPr lang="en-US" dirty="0" err="1" smtClean="0">
                <a:latin typeface="Courier"/>
                <a:cs typeface="Courier"/>
              </a:rPr>
              <a:t>submit_dir</a:t>
            </a:r>
            <a:r>
              <a:rPr lang="en-US" dirty="0" smtClean="0">
                <a:latin typeface="Courier"/>
                <a:cs typeface="Courier"/>
              </a:rPr>
              <a:t>)/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8" name="Content Placeholder 6"/>
          <p:cNvSpPr>
            <a:spLocks noGrp="1"/>
          </p:cNvSpPr>
          <p:nvPr>
            <p:ph idx="1"/>
          </p:nvPr>
        </p:nvSpPr>
        <p:spPr>
          <a:xfrm>
            <a:off x="0" y="3629924"/>
            <a:ext cx="9144000" cy="1102066"/>
          </a:xfrm>
        </p:spPr>
        <p:txBody>
          <a:bodyPr/>
          <a:lstStyle/>
          <a:p>
            <a:r>
              <a:rPr lang="en-US" sz="2800" dirty="0" smtClean="0"/>
              <a:t>$(Process) and $(Cluster) allow us to provide unique values to each job and submission!</a:t>
            </a:r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05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375722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Organizing Files in Sub-Directories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sub-directories* and use paths in the submit file to separate various input, error, log, and output files.  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143487" y="2607405"/>
            <a:ext cx="3300721" cy="2196593"/>
            <a:chOff x="2924736" y="2427734"/>
            <a:chExt cx="3300721" cy="2196593"/>
          </a:xfrm>
        </p:grpSpPr>
        <p:pic>
          <p:nvPicPr>
            <p:cNvPr id="7" name="Picture 6" descr="Signpost1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4736" y="2427734"/>
              <a:ext cx="3300721" cy="2196593"/>
            </a:xfrm>
            <a:prstGeom prst="rect">
              <a:avLst/>
            </a:prstGeom>
          </p:spPr>
        </p:pic>
        <p:sp>
          <p:nvSpPr>
            <p:cNvPr id="8" name="Rounded Rectangle 7"/>
            <p:cNvSpPr/>
            <p:nvPr/>
          </p:nvSpPr>
          <p:spPr>
            <a:xfrm rot="21210502">
              <a:off x="3084341" y="3363696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input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 rot="422014">
              <a:off x="4466438" y="2777883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output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 rot="420000">
              <a:off x="4488850" y="3061821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error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4488850" y="3514399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log</a:t>
              </a:r>
            </a:p>
          </p:txBody>
        </p:sp>
      </p:grpSp>
      <p:sp>
        <p:nvSpPr>
          <p:cNvPr id="12" name="Rectangle 11"/>
          <p:cNvSpPr/>
          <p:nvPr/>
        </p:nvSpPr>
        <p:spPr>
          <a:xfrm>
            <a:off x="4427984" y="4861854"/>
            <a:ext cx="35833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/>
              <a:t>* must be created before the job is submitted</a:t>
            </a:r>
          </a:p>
        </p:txBody>
      </p:sp>
    </p:spTree>
    <p:extLst>
      <p:ext uri="{BB962C8B-B14F-4D97-AF65-F5344CB8AC3E}">
        <p14:creationId xmlns:p14="http://schemas.microsoft.com/office/powerpoint/2010/main" val="466371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6768752" cy="3533775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HTCondor</a:t>
            </a:r>
            <a:r>
              <a:rPr lang="en-US" dirty="0" smtClean="0"/>
              <a:t> can transfer an entire directory or all the contents of a directory</a:t>
            </a:r>
          </a:p>
          <a:p>
            <a:pPr lvl="1"/>
            <a:r>
              <a:rPr lang="en-US" dirty="0" smtClean="0"/>
              <a:t>transfer whole directory</a:t>
            </a:r>
          </a:p>
          <a:p>
            <a:pPr marL="342900" lvl="1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transfer contents only</a:t>
            </a:r>
          </a:p>
          <a:p>
            <a:pPr marL="342900" lvl="1" indent="0">
              <a:buNone/>
            </a:pPr>
            <a:endParaRPr lang="en-US" dirty="0" smtClean="0"/>
          </a:p>
          <a:p>
            <a:r>
              <a:rPr lang="en-US" dirty="0" smtClean="0"/>
              <a:t>Useful for jobs with many shared files; transfer a directory of files instead of listing files individually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66900" y="3047758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66900" y="2283718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</a:t>
            </a:r>
          </a:p>
        </p:txBody>
      </p:sp>
      <p:sp>
        <p:nvSpPr>
          <p:cNvPr id="6" name="Rectangle 5"/>
          <p:cNvSpPr/>
          <p:nvPr/>
        </p:nvSpPr>
        <p:spPr>
          <a:xfrm>
            <a:off x="6883370" y="2406798"/>
            <a:ext cx="2153126" cy="20371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shared/</a:t>
            </a: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reference.db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parse.py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analyze.py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cleanup.py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links.config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04248" y="2067694"/>
            <a:ext cx="17892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26681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Paths for File Type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530723" y="2879527"/>
            <a:ext cx="6444553" cy="1815882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file$(Process).in file$(</a:t>
            </a:r>
            <a:r>
              <a:rPr lang="en-US" dirty="0" smtClean="0">
                <a:latin typeface="Courier"/>
                <a:cs typeface="Courier"/>
              </a:rPr>
              <a:t>Process).</a:t>
            </a:r>
            <a:r>
              <a:rPr lang="en-US" dirty="0">
                <a:latin typeface="Courier"/>
                <a:cs typeface="Courier"/>
              </a:rPr>
              <a:t>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input</a:t>
            </a:r>
            <a:r>
              <a:rPr lang="en-US" dirty="0">
                <a:latin typeface="Courier"/>
                <a:cs typeface="Courier"/>
              </a:rPr>
              <a:t>/file$(</a:t>
            </a:r>
            <a:r>
              <a:rPr lang="en-US" dirty="0" smtClean="0">
                <a:latin typeface="Courier"/>
                <a:cs typeface="Courier"/>
              </a:rPr>
              <a:t>Process).</a:t>
            </a:r>
            <a:r>
              <a:rPr lang="en-US" dirty="0">
                <a:latin typeface="Courier"/>
                <a:cs typeface="Courier"/>
              </a:rPr>
              <a:t>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b="1" dirty="0">
                <a:latin typeface="Courier"/>
                <a:cs typeface="Courier"/>
              </a:rPr>
              <a:t>log</a:t>
            </a:r>
            <a:r>
              <a:rPr lang="en-US" dirty="0">
                <a:latin typeface="Courier"/>
                <a:cs typeface="Courier"/>
              </a:rPr>
              <a:t>/job$(</a:t>
            </a:r>
            <a:r>
              <a:rPr lang="en-US" dirty="0" smtClean="0">
                <a:latin typeface="Courier"/>
                <a:cs typeface="Courier"/>
              </a:rPr>
              <a:t>Process).</a:t>
            </a:r>
            <a:r>
              <a:rPr lang="en-US" dirty="0">
                <a:latin typeface="Courier"/>
                <a:cs typeface="Courier"/>
              </a:rPr>
              <a:t>log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err</a:t>
            </a:r>
            <a:r>
              <a:rPr lang="en-US" dirty="0">
                <a:latin typeface="Courier"/>
                <a:cs typeface="Courier"/>
              </a:rPr>
              <a:t>/job$(</a:t>
            </a:r>
            <a:r>
              <a:rPr lang="en-US" dirty="0" smtClean="0">
                <a:latin typeface="Courier"/>
                <a:cs typeface="Courier"/>
              </a:rPr>
              <a:t>Process).</a:t>
            </a:r>
            <a:r>
              <a:rPr lang="en-US" dirty="0">
                <a:latin typeface="Courier"/>
                <a:cs typeface="Courier"/>
              </a:rPr>
              <a:t>err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3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323908" y="1486200"/>
            <a:ext cx="7064516" cy="905269"/>
            <a:chOff x="196387" y="643041"/>
            <a:chExt cx="8732456" cy="1207025"/>
          </a:xfrm>
        </p:grpSpPr>
        <p:sp>
          <p:nvSpPr>
            <p:cNvPr id="6" name="Rectangle 5"/>
            <p:cNvSpPr/>
            <p:nvPr/>
          </p:nvSpPr>
          <p:spPr>
            <a:xfrm>
              <a:off x="196387" y="692358"/>
              <a:ext cx="8622492" cy="115770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 err="1">
                  <a:latin typeface="Courier"/>
                  <a:cs typeface="Courier"/>
                </a:rPr>
                <a:t>job.submit</a:t>
              </a:r>
              <a:endParaRPr lang="en-US" dirty="0">
                <a:latin typeface="Courier"/>
                <a:cs typeface="Courier"/>
              </a:endParaRPr>
            </a:p>
            <a:p>
              <a:r>
                <a:rPr lang="en-US" dirty="0" err="1">
                  <a:latin typeface="Courier"/>
                  <a:cs typeface="Courier"/>
                </a:rPr>
                <a:t>analyze.exe</a:t>
              </a:r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800141" y="696857"/>
              <a:ext cx="2041825" cy="10931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input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file0.in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file1.in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file2.in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440049" y="692357"/>
              <a:ext cx="2122212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log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job1.log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job2.log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031714" y="692358"/>
              <a:ext cx="1897129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err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job1.err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job2.err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068721" y="643041"/>
              <a:ext cx="1430882" cy="9645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>
                  <a:latin typeface="Courier"/>
                  <a:cs typeface="Courier"/>
                </a:rPr>
                <a:t>file0.out</a:t>
              </a:r>
            </a:p>
            <a:p>
              <a:r>
                <a:rPr lang="en-US" dirty="0">
                  <a:latin typeface="Courier"/>
                  <a:cs typeface="Courier"/>
                </a:rPr>
                <a:t>file1.out</a:t>
              </a:r>
            </a:p>
            <a:p>
              <a:r>
                <a:rPr lang="en-US" dirty="0">
                  <a:latin typeface="Courier"/>
                  <a:cs typeface="Courier"/>
                </a:rPr>
                <a:t>file2.out</a:t>
              </a:r>
              <a:endParaRPr 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530723" y="2499742"/>
            <a:ext cx="1686214" cy="369332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8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59632" y="1131590"/>
            <a:ext cx="21679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latin typeface="Courier"/>
                <a:cs typeface="Courier"/>
              </a:rPr>
              <a:t>(</a:t>
            </a:r>
            <a:r>
              <a:rPr lang="en-US" sz="1800" b="1" dirty="0" err="1">
                <a:latin typeface="Courier"/>
                <a:cs typeface="Courier"/>
              </a:rPr>
              <a:t>submit_dir</a:t>
            </a:r>
            <a:r>
              <a:rPr lang="en-US" sz="1800" b="1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2145350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591746" cy="857250"/>
          </a:xfrm>
        </p:spPr>
        <p:txBody>
          <a:bodyPr/>
          <a:lstStyle/>
          <a:p>
            <a:r>
              <a:rPr lang="en-US" sz="3200" dirty="0" smtClean="0"/>
              <a:t>Separating Files by Job with </a:t>
            </a:r>
            <a:r>
              <a:rPr lang="en-US" sz="3200" dirty="0" err="1" smtClean="0"/>
              <a:t>InitialDir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035" y="1000126"/>
            <a:ext cx="8158866" cy="3514725"/>
          </a:xfrm>
        </p:spPr>
        <p:txBody>
          <a:bodyPr/>
          <a:lstStyle/>
          <a:p>
            <a:r>
              <a:rPr lang="en-US" sz="2400" b="1" dirty="0" err="1" smtClean="0">
                <a:latin typeface="Courier"/>
                <a:cs typeface="Courier"/>
              </a:rPr>
              <a:t>Initialdir</a:t>
            </a:r>
            <a:r>
              <a:rPr lang="en-US" sz="2400" dirty="0" smtClean="0">
                <a:latin typeface="Courier"/>
                <a:cs typeface="Courier"/>
              </a:rPr>
              <a:t> </a:t>
            </a:r>
            <a:r>
              <a:rPr lang="en-US" sz="2400" dirty="0" smtClean="0">
                <a:latin typeface="Arial"/>
                <a:cs typeface="Arial"/>
              </a:rPr>
              <a:t>sets the  initial location for each job’s files, allowing each job to “live” in separate directories on the submit server</a:t>
            </a:r>
          </a:p>
          <a:p>
            <a:r>
              <a:rPr lang="en-US" sz="2400" dirty="0" smtClean="0">
                <a:latin typeface="Arial"/>
                <a:cs typeface="Arial"/>
              </a:rPr>
              <a:t>Allows same filenames for input/output files across jobs</a:t>
            </a:r>
          </a:p>
          <a:p>
            <a:r>
              <a:rPr lang="en-US" sz="2400" dirty="0" smtClean="0">
                <a:latin typeface="Arial"/>
                <a:cs typeface="Arial"/>
              </a:rPr>
              <a:t>Also useful for jobs with lots of output files</a:t>
            </a:r>
          </a:p>
        </p:txBody>
      </p:sp>
      <p:pic>
        <p:nvPicPr>
          <p:cNvPr id="9" name="Picture 8" descr="box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075806"/>
            <a:ext cx="1734541" cy="1734541"/>
          </a:xfrm>
          <a:prstGeom prst="rect">
            <a:avLst/>
          </a:prstGeom>
        </p:spPr>
      </p:pic>
      <p:pic>
        <p:nvPicPr>
          <p:cNvPr id="10" name="Picture 9" descr="box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061" y="3091881"/>
            <a:ext cx="1734541" cy="1734541"/>
          </a:xfrm>
          <a:prstGeom prst="rect">
            <a:avLst/>
          </a:prstGeom>
        </p:spPr>
      </p:pic>
      <p:pic>
        <p:nvPicPr>
          <p:cNvPr id="11" name="Picture 10" descr="box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602" y="3091881"/>
            <a:ext cx="1734541" cy="1734541"/>
          </a:xfrm>
          <a:prstGeom prst="rect">
            <a:avLst/>
          </a:prstGeom>
        </p:spPr>
      </p:pic>
      <p:pic>
        <p:nvPicPr>
          <p:cNvPr id="12" name="Picture 11" descr="box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143" y="3091881"/>
            <a:ext cx="1734541" cy="1734541"/>
          </a:xfrm>
          <a:prstGeom prst="rect">
            <a:avLst/>
          </a:prstGeom>
        </p:spPr>
      </p:pic>
      <p:pic>
        <p:nvPicPr>
          <p:cNvPr id="13" name="Picture 12" descr="box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684" y="3091881"/>
            <a:ext cx="1734541" cy="1734541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66035" y="3721668"/>
            <a:ext cx="914400" cy="9144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job0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261863" y="3768465"/>
            <a:ext cx="914400" cy="9144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job1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046450" y="3721668"/>
            <a:ext cx="914400" cy="9144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job2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734574" y="3721668"/>
            <a:ext cx="914400" cy="9144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job3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7454181" y="3721668"/>
            <a:ext cx="914400" cy="9144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job4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96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this Session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74700" y="1059582"/>
            <a:ext cx="7772400" cy="3514725"/>
          </a:xfrm>
        </p:spPr>
        <p:txBody>
          <a:bodyPr/>
          <a:lstStyle/>
          <a:p>
            <a:r>
              <a:rPr lang="en-US" sz="2800" dirty="0" smtClean="0"/>
              <a:t>Logs, job states, and resource utilization</a:t>
            </a:r>
          </a:p>
          <a:p>
            <a:r>
              <a:rPr lang="en-US" sz="2800" dirty="0"/>
              <a:t>Testing and troubleshooting as part of scaling up.</a:t>
            </a:r>
          </a:p>
          <a:p>
            <a:r>
              <a:rPr lang="en-US" sz="2800" dirty="0" smtClean="0"/>
              <a:t>Best ways to submit multiple jobs (what we’re here for, right?)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Separating jobs with </a:t>
            </a:r>
            <a:r>
              <a:rPr lang="en-US" dirty="0" err="1" smtClean="0"/>
              <a:t>initialdir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23528" y="2715766"/>
            <a:ext cx="8453463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executable = </a:t>
            </a:r>
            <a:r>
              <a:rPr lang="en-US" dirty="0" err="1" smtClean="0">
                <a:latin typeface="Courier"/>
                <a:cs typeface="Courier"/>
              </a:rPr>
              <a:t>analyze.exe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initialdir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job$(</a:t>
            </a:r>
            <a:r>
              <a:rPr lang="en-US" b="1" dirty="0" smtClean="0">
                <a:latin typeface="Courier"/>
                <a:cs typeface="Courier"/>
              </a:rPr>
              <a:t>Process)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file.in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 smtClean="0">
                <a:latin typeface="Courier"/>
                <a:cs typeface="Courier"/>
              </a:rPr>
              <a:t>transfer_input_files</a:t>
            </a:r>
            <a:r>
              <a:rPr lang="en-US" dirty="0" smtClean="0">
                <a:latin typeface="Courier"/>
                <a:cs typeface="Courier"/>
              </a:rPr>
              <a:t> = </a:t>
            </a:r>
            <a:r>
              <a:rPr lang="en-US" dirty="0" err="1" smtClean="0">
                <a:latin typeface="Courier"/>
                <a:cs typeface="Courier"/>
              </a:rPr>
              <a:t>file.in</a:t>
            </a:r>
            <a:r>
              <a:rPr lang="en-US" dirty="0" smtClean="0">
                <a:latin typeface="Courier"/>
                <a:cs typeface="Courier"/>
              </a:rPr>
              <a:t> </a:t>
            </a: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 smtClean="0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queue </a:t>
            </a:r>
            <a:r>
              <a:rPr lang="en-US" dirty="0">
                <a:latin typeface="Courier"/>
                <a:cs typeface="Courier"/>
              </a:rPr>
              <a:t>3</a:t>
            </a:r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3528" y="1132447"/>
            <a:ext cx="8453463" cy="1232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 smtClean="0">
                <a:latin typeface="Courier"/>
                <a:cs typeface="Courier"/>
              </a:rPr>
              <a:t>job.submit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 err="1" smtClean="0">
                <a:latin typeface="Courier"/>
                <a:cs typeface="Courier"/>
              </a:rPr>
              <a:t>analyze.exe</a:t>
            </a:r>
            <a:endParaRPr lang="en-US" dirty="0" smtClean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 smtClean="0">
              <a:latin typeface="Courier"/>
              <a:cs typeface="Courier"/>
            </a:endParaRPr>
          </a:p>
          <a:p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31578" y="1070220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>
                <a:latin typeface="Courier"/>
                <a:cs typeface="Courier"/>
              </a:rPr>
              <a:t>job0/</a:t>
            </a:r>
          </a:p>
          <a:p>
            <a:r>
              <a:rPr lang="en-US" b="1" dirty="0" smtClean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61978" y="1013155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>
                <a:latin typeface="Courier"/>
                <a:cs typeface="Courier"/>
              </a:rPr>
              <a:t>job1/</a:t>
            </a:r>
          </a:p>
          <a:p>
            <a:r>
              <a:rPr lang="en-US" b="1" dirty="0" smtClean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269862" y="1031083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>
                <a:latin typeface="Courier"/>
                <a:cs typeface="Courier"/>
              </a:rPr>
              <a:t>job2/</a:t>
            </a:r>
          </a:p>
          <a:p>
            <a:r>
              <a:rPr lang="en-US" b="1" dirty="0" smtClean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 smtClean="0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23528" y="2427734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3528" y="826356"/>
            <a:ext cx="15808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Courier"/>
                <a:cs typeface="Courier"/>
              </a:rPr>
              <a:t>(</a:t>
            </a:r>
            <a:r>
              <a:rPr lang="en-US" b="1" dirty="0" err="1" smtClean="0">
                <a:latin typeface="Courier"/>
                <a:cs typeface="Courier"/>
              </a:rPr>
              <a:t>submit_dir</a:t>
            </a:r>
            <a:r>
              <a:rPr lang="en-US" b="1" dirty="0" smtClean="0">
                <a:latin typeface="Courier"/>
                <a:cs typeface="Courier"/>
              </a:rPr>
              <a:t>)/</a:t>
            </a:r>
            <a:endParaRPr lang="en-US" b="1" dirty="0">
              <a:latin typeface="Courier"/>
              <a:cs typeface="Courier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752896" y="3141511"/>
            <a:ext cx="2629647" cy="135828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/>
                <a:cs typeface="Arial"/>
              </a:rPr>
              <a:t>e</a:t>
            </a:r>
            <a:r>
              <a:rPr lang="en-US" b="1" dirty="0" smtClean="0">
                <a:latin typeface="Arial"/>
                <a:cs typeface="Arial"/>
              </a:rPr>
              <a:t>xecutable</a:t>
            </a:r>
            <a:r>
              <a:rPr lang="en-US" dirty="0" smtClean="0">
                <a:latin typeface="Arial"/>
                <a:cs typeface="Arial"/>
              </a:rPr>
              <a:t> must be relative to the submission directory, and *not* in the </a:t>
            </a:r>
            <a:r>
              <a:rPr lang="en-US" dirty="0" err="1" smtClean="0">
                <a:latin typeface="Arial"/>
                <a:cs typeface="Arial"/>
              </a:rPr>
              <a:t>InitialDir</a:t>
            </a:r>
            <a:r>
              <a:rPr lang="en-US" dirty="0" smtClean="0">
                <a:latin typeface="Arial"/>
                <a:cs typeface="Arial"/>
              </a:rPr>
              <a:t>.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987824" y="2859782"/>
            <a:ext cx="2765073" cy="8577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 flipV="1">
            <a:off x="1739502" y="1641275"/>
            <a:ext cx="4013394" cy="22831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What about non-numbered jobs?</a:t>
            </a:r>
            <a:endParaRPr lang="en-US" sz="3200" dirty="0"/>
          </a:p>
        </p:txBody>
      </p:sp>
      <p:sp>
        <p:nvSpPr>
          <p:cNvPr id="4" name="object 9"/>
          <p:cNvSpPr/>
          <p:nvPr/>
        </p:nvSpPr>
        <p:spPr>
          <a:xfrm>
            <a:off x="107504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2"/>
          <p:cNvSpPr txBox="1"/>
          <p:nvPr/>
        </p:nvSpPr>
        <p:spPr>
          <a:xfrm>
            <a:off x="107504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wi.dat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object 9"/>
          <p:cNvSpPr/>
          <p:nvPr/>
        </p:nvSpPr>
        <p:spPr>
          <a:xfrm>
            <a:off x="107504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2"/>
          <p:cNvSpPr txBox="1"/>
          <p:nvPr/>
        </p:nvSpPr>
        <p:spPr>
          <a:xfrm>
            <a:off x="107504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mo.dat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mo.dat.out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72000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2"/>
          <p:cNvSpPr txBox="1"/>
          <p:nvPr/>
        </p:nvSpPr>
        <p:spPr>
          <a:xfrm>
            <a:off x="4572000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ca.dat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ca.dat.out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1" name="object 9"/>
          <p:cNvSpPr/>
          <p:nvPr/>
        </p:nvSpPr>
        <p:spPr>
          <a:xfrm>
            <a:off x="4572000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2"/>
          <p:cNvSpPr txBox="1"/>
          <p:nvPr/>
        </p:nvSpPr>
        <p:spPr>
          <a:xfrm>
            <a:off x="4572000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md.dat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md.dat.out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3" name="object 9"/>
          <p:cNvSpPr/>
          <p:nvPr/>
        </p:nvSpPr>
        <p:spPr>
          <a:xfrm>
            <a:off x="107504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2"/>
          <p:cNvSpPr txBox="1"/>
          <p:nvPr/>
        </p:nvSpPr>
        <p:spPr>
          <a:xfrm>
            <a:off x="107504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wv.dat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wv.dat.out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5" name="object 9"/>
          <p:cNvSpPr/>
          <p:nvPr/>
        </p:nvSpPr>
        <p:spPr>
          <a:xfrm>
            <a:off x="4572000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2"/>
          <p:cNvSpPr txBox="1"/>
          <p:nvPr/>
        </p:nvSpPr>
        <p:spPr>
          <a:xfrm>
            <a:off x="4572000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fl.dat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fl.dat.out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9" name="object 9"/>
          <p:cNvSpPr/>
          <p:nvPr/>
        </p:nvSpPr>
        <p:spPr>
          <a:xfrm>
            <a:off x="683568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"/>
          <p:cNvSpPr txBox="1"/>
          <p:nvPr/>
        </p:nvSpPr>
        <p:spPr>
          <a:xfrm>
            <a:off x="683568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wa.dat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wa.dat.out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1" name="object 9"/>
          <p:cNvSpPr/>
          <p:nvPr/>
        </p:nvSpPr>
        <p:spPr>
          <a:xfrm>
            <a:off x="683568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"/>
          <p:cNvSpPr txBox="1"/>
          <p:nvPr/>
        </p:nvSpPr>
        <p:spPr>
          <a:xfrm>
            <a:off x="683568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mi.dat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mi.dat.out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3" name="object 9"/>
          <p:cNvSpPr/>
          <p:nvPr/>
        </p:nvSpPr>
        <p:spPr>
          <a:xfrm>
            <a:off x="5148064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"/>
          <p:cNvSpPr txBox="1"/>
          <p:nvPr/>
        </p:nvSpPr>
        <p:spPr>
          <a:xfrm>
            <a:off x="5148064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co.dat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co.dat.out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5" name="object 9"/>
          <p:cNvSpPr/>
          <p:nvPr/>
        </p:nvSpPr>
        <p:spPr>
          <a:xfrm>
            <a:off x="5148064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6" name="object 2"/>
          <p:cNvSpPr txBox="1"/>
          <p:nvPr/>
        </p:nvSpPr>
        <p:spPr>
          <a:xfrm>
            <a:off x="5148064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nv.dat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nv.dat.out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7" name="object 9"/>
          <p:cNvSpPr/>
          <p:nvPr/>
        </p:nvSpPr>
        <p:spPr>
          <a:xfrm>
            <a:off x="683568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"/>
          <p:cNvSpPr txBox="1"/>
          <p:nvPr/>
        </p:nvSpPr>
        <p:spPr>
          <a:xfrm>
            <a:off x="683568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sd.dat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sd.dat.out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9" name="object 9"/>
          <p:cNvSpPr/>
          <p:nvPr/>
        </p:nvSpPr>
        <p:spPr>
          <a:xfrm>
            <a:off x="5148064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2"/>
          <p:cNvSpPr txBox="1"/>
          <p:nvPr/>
        </p:nvSpPr>
        <p:spPr>
          <a:xfrm>
            <a:off x="5148064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mn.dat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mn.dat.out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1" name="object 9"/>
          <p:cNvSpPr/>
          <p:nvPr/>
        </p:nvSpPr>
        <p:spPr>
          <a:xfrm>
            <a:off x="-396552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2"/>
          <p:cNvSpPr txBox="1"/>
          <p:nvPr/>
        </p:nvSpPr>
        <p:spPr>
          <a:xfrm>
            <a:off x="-396552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vt.dat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vt.dat.out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3" name="object 9"/>
          <p:cNvSpPr/>
          <p:nvPr/>
        </p:nvSpPr>
        <p:spPr>
          <a:xfrm>
            <a:off x="-396552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2"/>
          <p:cNvSpPr txBox="1"/>
          <p:nvPr/>
        </p:nvSpPr>
        <p:spPr>
          <a:xfrm>
            <a:off x="-396552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tx.dat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tx.dat.out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5" name="object 9"/>
          <p:cNvSpPr/>
          <p:nvPr/>
        </p:nvSpPr>
        <p:spPr>
          <a:xfrm>
            <a:off x="4067944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2"/>
          <p:cNvSpPr txBox="1"/>
          <p:nvPr/>
        </p:nvSpPr>
        <p:spPr>
          <a:xfrm>
            <a:off x="4067944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al.dat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al.dat.out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7" name="object 9"/>
          <p:cNvSpPr/>
          <p:nvPr/>
        </p:nvSpPr>
        <p:spPr>
          <a:xfrm>
            <a:off x="4067944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2"/>
          <p:cNvSpPr txBox="1"/>
          <p:nvPr/>
        </p:nvSpPr>
        <p:spPr>
          <a:xfrm>
            <a:off x="4067944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ut.dat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ut.dat.out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9" name="object 9"/>
          <p:cNvSpPr/>
          <p:nvPr/>
        </p:nvSpPr>
        <p:spPr>
          <a:xfrm>
            <a:off x="-396552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2"/>
          <p:cNvSpPr txBox="1"/>
          <p:nvPr/>
        </p:nvSpPr>
        <p:spPr>
          <a:xfrm>
            <a:off x="-396552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ak.dat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ak.dat.out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1" name="object 9"/>
          <p:cNvSpPr/>
          <p:nvPr/>
        </p:nvSpPr>
        <p:spPr>
          <a:xfrm>
            <a:off x="4067944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2"/>
          <p:cNvSpPr txBox="1"/>
          <p:nvPr/>
        </p:nvSpPr>
        <p:spPr>
          <a:xfrm>
            <a:off x="4067944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 smtClean="0">
                <a:latin typeface="Courier"/>
                <a:cs typeface="Courier"/>
              </a:rPr>
              <a:t>tn.dat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tn.dat.out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 smtClean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43" name="Content Placeholder 16"/>
          <p:cNvSpPr txBox="1">
            <a:spLocks/>
          </p:cNvSpPr>
          <p:nvPr/>
        </p:nvSpPr>
        <p:spPr bwMode="auto">
          <a:xfrm>
            <a:off x="927100" y="11525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r>
              <a:rPr lang="en-US" sz="2400" dirty="0" smtClean="0"/>
              <a:t>Back to our </a:t>
            </a:r>
            <a:r>
              <a:rPr lang="en-US" sz="2400" dirty="0" err="1" smtClean="0"/>
              <a:t>compare_states</a:t>
            </a:r>
            <a:r>
              <a:rPr lang="en-US" sz="2400" dirty="0" smtClean="0"/>
              <a:t> example</a:t>
            </a:r>
            <a:r>
              <a:rPr lang="is-IS" sz="2400" dirty="0" smtClean="0"/>
              <a:t>…</a:t>
            </a:r>
          </a:p>
          <a:p>
            <a:r>
              <a:rPr lang="is-IS" sz="2400" dirty="0" smtClean="0"/>
              <a:t>What if we had data for each state? We could do 50 submit files (or 50 “</a:t>
            </a:r>
            <a:r>
              <a:rPr lang="is-IS" sz="2400" dirty="0" smtClean="0">
                <a:latin typeface="Courier"/>
                <a:cs typeface="Courier"/>
              </a:rPr>
              <a:t>queue 1” </a:t>
            </a:r>
            <a:r>
              <a:rPr lang="is-IS" sz="2400" dirty="0" smtClean="0">
                <a:latin typeface="Arial"/>
                <a:cs typeface="Arial"/>
              </a:rPr>
              <a:t>statements</a:t>
            </a:r>
            <a:r>
              <a:rPr lang="is-IS" sz="2400" dirty="0" smtClean="0">
                <a:latin typeface="Courier"/>
                <a:cs typeface="Courier"/>
              </a:rPr>
              <a:t>) </a:t>
            </a:r>
            <a:r>
              <a:rPr lang="is-IS" sz="2400" dirty="0" smtClean="0"/>
              <a:t>...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9455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smtClean="0"/>
              <a:t>What about non-numbered jobs?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6" name="Content Placeholder 16"/>
          <p:cNvSpPr txBox="1">
            <a:spLocks/>
          </p:cNvSpPr>
          <p:nvPr/>
        </p:nvSpPr>
        <p:spPr bwMode="auto">
          <a:xfrm>
            <a:off x="927100" y="11525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r>
              <a:rPr lang="en-US" sz="2400" dirty="0" smtClean="0"/>
              <a:t>We could rename (map) </a:t>
            </a:r>
            <a:r>
              <a:rPr lang="en-US" sz="2400" dirty="0"/>
              <a:t>our data to fit the $(Process) or </a:t>
            </a:r>
            <a:r>
              <a:rPr lang="en-US" sz="2400" dirty="0" smtClean="0"/>
              <a:t>approach …</a:t>
            </a:r>
          </a:p>
          <a:p>
            <a:endParaRPr lang="en-US" sz="2400" dirty="0"/>
          </a:p>
          <a:p>
            <a:r>
              <a:rPr lang="en-US" sz="2400" dirty="0"/>
              <a:t>Or we could use </a:t>
            </a:r>
            <a:r>
              <a:rPr lang="en-US" sz="2400" dirty="0" smtClean="0"/>
              <a:t>HTCondor’s powerful </a:t>
            </a:r>
            <a:r>
              <a:rPr lang="en-US" sz="2400" b="1" dirty="0">
                <a:latin typeface="Courier"/>
                <a:cs typeface="Courier"/>
              </a:rPr>
              <a:t>queue</a:t>
            </a:r>
            <a:r>
              <a:rPr lang="en-US" sz="2400" dirty="0"/>
              <a:t> language to submit jobs </a:t>
            </a:r>
            <a:r>
              <a:rPr lang="en-US" sz="2400" dirty="0" smtClean="0"/>
              <a:t>using our own variables!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1889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894188"/>
              </p:ext>
            </p:extLst>
          </p:nvPr>
        </p:nvGraphicFramePr>
        <p:xfrm>
          <a:off x="395536" y="998608"/>
          <a:ext cx="8369272" cy="3883856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632857"/>
                <a:gridCol w="6736415"/>
              </a:tblGrid>
              <a:tr h="154219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"/>
                          <a:cs typeface="Arial"/>
                        </a:rPr>
                        <a:t>multiple submit</a:t>
                      </a:r>
                      <a:r>
                        <a:rPr lang="en-US" sz="1800" baseline="0" dirty="0" smtClean="0">
                          <a:latin typeface="Arial"/>
                          <a:cs typeface="Arial"/>
                        </a:rPr>
                        <a:t> files</a:t>
                      </a:r>
                      <a:endParaRPr lang="en-US" sz="18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609849">
                <a:tc>
                  <a:txBody>
                    <a:bodyPr/>
                    <a:lstStyle/>
                    <a:p>
                      <a:r>
                        <a:rPr lang="en-US" sz="1800" i="1" dirty="0" err="1" smtClean="0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 matching </a:t>
                      </a:r>
                      <a:r>
                        <a:rPr lang="en-US" sz="1800" i="1" dirty="0" smtClean="0">
                          <a:latin typeface="Arial"/>
                          <a:cs typeface="Arial"/>
                        </a:rPr>
                        <a:t>pattern</a:t>
                      </a:r>
                      <a:endParaRPr lang="en-US" sz="1800" i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609849">
                <a:tc>
                  <a:txBody>
                    <a:bodyPr/>
                    <a:lstStyle/>
                    <a:p>
                      <a:r>
                        <a:rPr lang="en-US" sz="1800" i="1" dirty="0" err="1" smtClean="0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 in (</a:t>
                      </a:r>
                      <a:r>
                        <a:rPr lang="en-US" sz="1800" dirty="0" err="1" smtClean="0">
                          <a:latin typeface="Arial"/>
                          <a:cs typeface="Arial"/>
                        </a:rPr>
                        <a:t>i</a:t>
                      </a:r>
                      <a:r>
                        <a:rPr lang="en-US" sz="1800" baseline="0" dirty="0" smtClean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ii</a:t>
                      </a:r>
                      <a:r>
                        <a:rPr lang="en-US" sz="1800" baseline="0" dirty="0" smtClean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iii</a:t>
                      </a:r>
                      <a:r>
                        <a:rPr lang="en-US" sz="1800" baseline="0" dirty="0" smtClean="0">
                          <a:latin typeface="Arial"/>
                          <a:cs typeface="Arial"/>
                        </a:rPr>
                        <a:t> </a:t>
                      </a:r>
                      <a:r>
                        <a:rPr lang="mr-IN" sz="1800" dirty="0" smtClean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)</a:t>
                      </a:r>
                      <a:endParaRPr lang="en-US" sz="18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1061502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from </a:t>
                      </a:r>
                      <a:r>
                        <a:rPr lang="en-US" sz="1800" i="1" dirty="0" err="1" smtClean="0">
                          <a:latin typeface="Arial"/>
                          <a:cs typeface="Arial"/>
                        </a:rPr>
                        <a:t>csv_file</a:t>
                      </a:r>
                      <a:endParaRPr lang="en-US" sz="1800" i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 smtClean="0"/>
              <a:t>Submitting Multiple Jobs – Queue Statements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309964" y="2715766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queue state matching *.</a:t>
            </a:r>
            <a:r>
              <a:rPr lang="en-US" dirty="0" err="1" smtClean="0">
                <a:latin typeface="Courier"/>
                <a:cs typeface="Courier"/>
              </a:rPr>
              <a:t>dat</a:t>
            </a:r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09964" y="3344093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queue state in (</a:t>
            </a:r>
            <a:r>
              <a:rPr lang="en-US" dirty="0" err="1" smtClean="0">
                <a:latin typeface="Courier"/>
                <a:cs typeface="Courier"/>
              </a:rPr>
              <a:t>wi.dat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ca.dat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co.dat</a:t>
            </a:r>
            <a:r>
              <a:rPr lang="en-US" dirty="0" smtClean="0">
                <a:latin typeface="Courier"/>
                <a:cs typeface="Courier"/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09964" y="3920157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queue state from </a:t>
            </a:r>
            <a:r>
              <a:rPr lang="en-US" b="1" dirty="0" err="1" smtClean="0">
                <a:latin typeface="Courier"/>
                <a:cs typeface="Courier"/>
              </a:rPr>
              <a:t>state_list.txt</a:t>
            </a:r>
            <a:endParaRPr lang="en-US" b="1" dirty="0" smtClean="0"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15794" y="3867894"/>
            <a:ext cx="1495313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"/>
                <a:cs typeface="Courier"/>
              </a:rPr>
              <a:t>wi.dat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 err="1" smtClean="0">
                <a:latin typeface="Courier"/>
                <a:cs typeface="Courier"/>
              </a:rPr>
              <a:t>ca.dat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 err="1" smtClean="0">
                <a:latin typeface="Courier"/>
                <a:cs typeface="Courier"/>
              </a:rPr>
              <a:t>mo.dat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60032" y="4362997"/>
            <a:ext cx="2036135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state_list.txt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2309964" y="1059582"/>
            <a:ext cx="6315172" cy="138499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2309964" y="1059582"/>
            <a:ext cx="6315173" cy="138499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6337456" y="1608140"/>
            <a:ext cx="2199243" cy="39452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Not Recommended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78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Multiple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the “</a:t>
            </a:r>
            <a:r>
              <a:rPr lang="en-US" dirty="0" smtClean="0">
                <a:latin typeface="Courier"/>
                <a:cs typeface="Courier"/>
              </a:rPr>
              <a:t>from</a:t>
            </a:r>
            <a:r>
              <a:rPr lang="en-US" dirty="0" smtClean="0"/>
              <a:t>” and “</a:t>
            </a:r>
            <a:r>
              <a:rPr lang="en-US" dirty="0" smtClean="0">
                <a:latin typeface="Courier"/>
                <a:cs typeface="Courier"/>
              </a:rPr>
              <a:t>in</a:t>
            </a:r>
            <a:r>
              <a:rPr lang="en-US" dirty="0" smtClean="0"/>
              <a:t>” syntax support multiple variables from a list.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7544" y="2496923"/>
            <a:ext cx="5044219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executable = </a:t>
            </a:r>
            <a:r>
              <a:rPr lang="en-US" dirty="0" err="1" smtClean="0">
                <a:latin typeface="Courier"/>
                <a:cs typeface="Courier"/>
              </a:rPr>
              <a:t>compare_states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arguments = -y </a:t>
            </a:r>
            <a:r>
              <a:rPr lang="en-US" b="1" dirty="0" smtClean="0">
                <a:latin typeface="Courier"/>
                <a:cs typeface="Courier"/>
              </a:rPr>
              <a:t>$(year) </a:t>
            </a:r>
            <a:r>
              <a:rPr lang="en-US" dirty="0" smtClean="0">
                <a:latin typeface="Courier"/>
                <a:cs typeface="Courier"/>
              </a:rPr>
              <a:t>-</a:t>
            </a:r>
            <a:r>
              <a:rPr lang="en-US" dirty="0" err="1" smtClean="0">
                <a:latin typeface="Courier"/>
                <a:cs typeface="Courier"/>
              </a:rPr>
              <a:t>i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b="1" dirty="0" smtClean="0">
                <a:latin typeface="Courier"/>
                <a:cs typeface="Courier"/>
              </a:rPr>
              <a:t>$(</a:t>
            </a:r>
            <a:r>
              <a:rPr lang="en-US" b="1" dirty="0" err="1" smtClean="0">
                <a:latin typeface="Courier"/>
                <a:cs typeface="Courier"/>
              </a:rPr>
              <a:t>infile</a:t>
            </a:r>
            <a:r>
              <a:rPr lang="en-US" b="1" dirty="0" smtClean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 smtClean="0">
                <a:latin typeface="Courier"/>
                <a:cs typeface="Courier"/>
              </a:rPr>
              <a:t>transfer_input_files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= </a:t>
            </a:r>
            <a:r>
              <a:rPr lang="en-US" b="1" dirty="0" smtClean="0">
                <a:latin typeface="Courier"/>
                <a:cs typeface="Courier"/>
              </a:rPr>
              <a:t>$(</a:t>
            </a:r>
            <a:r>
              <a:rPr lang="en-US" b="1" dirty="0" err="1" smtClean="0">
                <a:latin typeface="Courier"/>
                <a:cs typeface="Courier"/>
              </a:rPr>
              <a:t>infile</a:t>
            </a:r>
            <a:r>
              <a:rPr lang="en-US" b="1" dirty="0" smtClean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queue </a:t>
            </a:r>
            <a:r>
              <a:rPr lang="en-US" b="1" dirty="0" err="1" smtClean="0">
                <a:latin typeface="Courier"/>
                <a:cs typeface="Courier"/>
              </a:rPr>
              <a:t>infile,year</a:t>
            </a:r>
            <a:r>
              <a:rPr lang="en-US" b="1" dirty="0" smtClean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from </a:t>
            </a:r>
            <a:r>
              <a:rPr lang="en-US" dirty="0" err="1" smtClean="0">
                <a:latin typeface="Courier"/>
                <a:cs typeface="Courier"/>
              </a:rPr>
              <a:t>job_list.txt</a:t>
            </a:r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71109" y="2499742"/>
            <a:ext cx="2999097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"/>
                <a:cs typeface="Courier"/>
              </a:rPr>
              <a:t>wi.dat</a:t>
            </a:r>
            <a:r>
              <a:rPr lang="en-US" dirty="0" smtClean="0">
                <a:latin typeface="Courier"/>
                <a:cs typeface="Courier"/>
              </a:rPr>
              <a:t>, 2010</a:t>
            </a:r>
          </a:p>
          <a:p>
            <a:r>
              <a:rPr lang="en-US" dirty="0" err="1" smtClean="0">
                <a:latin typeface="Courier"/>
                <a:cs typeface="Courier"/>
              </a:rPr>
              <a:t>wi.dat</a:t>
            </a:r>
            <a:r>
              <a:rPr lang="en-US" dirty="0" smtClean="0">
                <a:latin typeface="Courier"/>
                <a:cs typeface="Courier"/>
              </a:rPr>
              <a:t>, 2015</a:t>
            </a:r>
          </a:p>
          <a:p>
            <a:r>
              <a:rPr lang="en-US" dirty="0" err="1" smtClean="0">
                <a:latin typeface="Courier"/>
                <a:cs typeface="Courier"/>
              </a:rPr>
              <a:t>ca.dat</a:t>
            </a:r>
            <a:r>
              <a:rPr lang="en-US" dirty="0" smtClean="0">
                <a:latin typeface="Courier"/>
                <a:cs typeface="Courier"/>
              </a:rPr>
              <a:t>, 2010</a:t>
            </a:r>
          </a:p>
          <a:p>
            <a:r>
              <a:rPr lang="en-US" dirty="0" err="1" smtClean="0">
                <a:latin typeface="Courier"/>
                <a:cs typeface="Courier"/>
              </a:rPr>
              <a:t>ca.dat</a:t>
            </a:r>
            <a:r>
              <a:rPr lang="en-US" dirty="0" smtClean="0">
                <a:latin typeface="Courier"/>
                <a:cs typeface="Courier"/>
              </a:rPr>
              <a:t>, 2015</a:t>
            </a:r>
          </a:p>
          <a:p>
            <a:r>
              <a:rPr lang="en-US" dirty="0" err="1" smtClean="0">
                <a:latin typeface="Courier"/>
                <a:cs typeface="Courier"/>
              </a:rPr>
              <a:t>mo.dat</a:t>
            </a:r>
            <a:r>
              <a:rPr lang="en-US" dirty="0" smtClean="0">
                <a:latin typeface="Courier"/>
                <a:cs typeface="Courier"/>
              </a:rPr>
              <a:t>, 2010</a:t>
            </a:r>
          </a:p>
          <a:p>
            <a:r>
              <a:rPr lang="en-US" dirty="0" err="1" smtClean="0">
                <a:latin typeface="Courier"/>
                <a:cs typeface="Courier"/>
              </a:rPr>
              <a:t>mo.dat</a:t>
            </a:r>
            <a:r>
              <a:rPr lang="en-US" dirty="0" smtClean="0">
                <a:latin typeface="Courier"/>
                <a:cs typeface="Courier"/>
              </a:rPr>
              <a:t>, 2015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4579" y="2158369"/>
            <a:ext cx="141597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68144" y="2161188"/>
            <a:ext cx="1665841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job_list.txt</a:t>
            </a:r>
            <a:endParaRPr lang="en-US" sz="1600" b="1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6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 smtClean="0"/>
              <a:t>Multiple Job Use Cases – Queue Statements</a:t>
            </a:r>
            <a:endParaRPr lang="en-US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131889"/>
              </p:ext>
            </p:extLst>
          </p:nvPr>
        </p:nvGraphicFramePr>
        <p:xfrm>
          <a:off x="395536" y="987574"/>
          <a:ext cx="8352928" cy="3921229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541848"/>
                <a:gridCol w="6811080"/>
              </a:tblGrid>
              <a:tr h="925678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"/>
                          <a:cs typeface="Arial"/>
                        </a:rPr>
                        <a:t>multiple submit files</a:t>
                      </a:r>
                      <a:endParaRPr lang="en-US" sz="18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"/>
                          <a:cs typeface="Arial"/>
                        </a:rPr>
                        <a:t>Not</a:t>
                      </a:r>
                      <a:r>
                        <a:rPr lang="en-US" b="1" baseline="0" dirty="0" smtClean="0">
                          <a:latin typeface="Arial"/>
                          <a:cs typeface="Arial"/>
                        </a:rPr>
                        <a:t> recommended.  </a:t>
                      </a:r>
                      <a:r>
                        <a:rPr lang="en-US" b="0" baseline="0" dirty="0" smtClean="0">
                          <a:latin typeface="Arial"/>
                          <a:cs typeface="Arial"/>
                        </a:rPr>
                        <a:t>Though, c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an be useful for separating job </a:t>
                      </a:r>
                      <a:r>
                        <a:rPr lang="en-US" i="1" baseline="0" dirty="0" smtClean="0">
                          <a:latin typeface="Arial"/>
                          <a:cs typeface="Arial"/>
                        </a:rPr>
                        <a:t>batches</a:t>
                      </a:r>
                      <a:r>
                        <a:rPr lang="en-US" i="0" baseline="0" dirty="0" smtClean="0">
                          <a:latin typeface="Arial"/>
                          <a:cs typeface="Arial"/>
                        </a:rPr>
                        <a:t>, conceptually, for yourself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878266">
                <a:tc>
                  <a:txBody>
                    <a:bodyPr/>
                    <a:lstStyle/>
                    <a:p>
                      <a:r>
                        <a:rPr lang="en-US" sz="1800" i="1" dirty="0" err="1" smtClean="0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 matching </a:t>
                      </a:r>
                      <a:r>
                        <a:rPr lang="en-US" sz="1800" i="1" dirty="0" smtClean="0">
                          <a:latin typeface="Arial"/>
                          <a:cs typeface="Arial"/>
                        </a:rPr>
                        <a:t>pattern</a:t>
                      </a:r>
                      <a:endParaRPr lang="en-US" sz="1800" i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Natural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nested looping, minimal programming, can use “files” or “</a:t>
                      </a:r>
                      <a:r>
                        <a:rPr lang="en-US" baseline="0" dirty="0" err="1" smtClean="0">
                          <a:latin typeface="Arial"/>
                          <a:cs typeface="Arial"/>
                        </a:rPr>
                        <a:t>dirs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” keywords to narrow possible matches.</a:t>
                      </a:r>
                    </a:p>
                    <a:p>
                      <a:r>
                        <a:rPr lang="en-US" baseline="0" dirty="0" smtClean="0">
                          <a:latin typeface="Arial"/>
                          <a:cs typeface="Arial"/>
                        </a:rPr>
                        <a:t>Requires good naming conventions, less reproducible.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892431">
                <a:tc>
                  <a:txBody>
                    <a:bodyPr/>
                    <a:lstStyle/>
                    <a:p>
                      <a:r>
                        <a:rPr lang="en-US" sz="1800" i="1" dirty="0" err="1" smtClean="0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 in (</a:t>
                      </a:r>
                      <a:r>
                        <a:rPr lang="en-US" sz="1800" dirty="0" err="1" smtClean="0">
                          <a:latin typeface="Arial"/>
                          <a:cs typeface="Arial"/>
                        </a:rPr>
                        <a:t>i,ii,iii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,</a:t>
                      </a:r>
                      <a:r>
                        <a:rPr lang="mr-IN" sz="1800" dirty="0" smtClean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)</a:t>
                      </a:r>
                      <a:endParaRPr lang="en-US" sz="18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All information contained in the submit file: reproducible.</a:t>
                      </a:r>
                    </a:p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Harder to automate submit file creation.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1133954">
                <a:tc>
                  <a:txBody>
                    <a:bodyPr/>
                    <a:lstStyle/>
                    <a:p>
                      <a:r>
                        <a:rPr lang="en-US" sz="1800" i="1" dirty="0" smtClean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from </a:t>
                      </a:r>
                      <a:r>
                        <a:rPr lang="en-US" sz="1800" i="1" dirty="0" err="1" smtClean="0">
                          <a:latin typeface="Arial"/>
                          <a:cs typeface="Arial"/>
                        </a:rPr>
                        <a:t>csv_file</a:t>
                      </a:r>
                      <a:endParaRPr lang="en-US" sz="1800" i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Supports multiple variables, highly modular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(easy to use one submit file for many job batches that have different </a:t>
                      </a:r>
                      <a:r>
                        <a:rPr lang="en-US" i="1" baseline="0" dirty="0" err="1" smtClean="0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i="1" baseline="0" dirty="0" smtClean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i="0" baseline="0" dirty="0" smtClean="0">
                          <a:latin typeface="Arial"/>
                          <a:cs typeface="Arial"/>
                        </a:rPr>
                        <a:t>lists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), reproducible.</a:t>
                      </a:r>
                    </a:p>
                    <a:p>
                      <a:r>
                        <a:rPr lang="en-US" baseline="0" dirty="0" smtClean="0">
                          <a:latin typeface="Arial"/>
                          <a:cs typeface="Arial"/>
                        </a:rPr>
                        <a:t>A</a:t>
                      </a:r>
                      <a:r>
                        <a:rPr lang="en-US" dirty="0" smtClean="0">
                          <a:latin typeface="Arial"/>
                          <a:cs typeface="Arial"/>
                        </a:rPr>
                        <a:t>dditiona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l file needed, but can be automated.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07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987574"/>
            <a:ext cx="7636074" cy="3629025"/>
          </a:xfrm>
        </p:spPr>
        <p:txBody>
          <a:bodyPr>
            <a:normAutofit/>
          </a:bodyPr>
          <a:lstStyle/>
          <a:p>
            <a:r>
              <a:rPr lang="en-US" sz="2000" dirty="0" smtClean="0"/>
              <a:t>Match only files or directories: 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Submit multiple jobs with same input data</a:t>
            </a:r>
          </a:p>
          <a:p>
            <a:pPr marL="0" indent="0">
              <a:buNone/>
            </a:pPr>
            <a:endParaRPr lang="en-US" sz="2000" dirty="0" smtClean="0"/>
          </a:p>
          <a:p>
            <a:pPr lvl="1"/>
            <a:r>
              <a:rPr lang="en-US" sz="1800" dirty="0" smtClean="0"/>
              <a:t>Use other </a:t>
            </a:r>
            <a:r>
              <a:rPr lang="en-US" sz="1800" dirty="0"/>
              <a:t>automatic </a:t>
            </a:r>
            <a:r>
              <a:rPr lang="en-US" sz="1800" dirty="0" smtClean="0"/>
              <a:t>variables: </a:t>
            </a:r>
            <a:r>
              <a:rPr lang="en-US" sz="1800" dirty="0">
                <a:solidFill>
                  <a:srgbClr val="CB3A46"/>
                </a:solidFill>
                <a:latin typeface="Courier"/>
                <a:cs typeface="Courier"/>
              </a:rPr>
              <a:t>$(Step</a:t>
            </a:r>
            <a:r>
              <a:rPr lang="en-US" sz="1800" dirty="0" smtClean="0">
                <a:solidFill>
                  <a:srgbClr val="CB3A46"/>
                </a:solidFill>
                <a:latin typeface="Courier"/>
                <a:cs typeface="Courier"/>
              </a:rPr>
              <a:t>)</a:t>
            </a:r>
          </a:p>
          <a:p>
            <a:pPr lvl="1"/>
            <a:endParaRPr lang="en-US" sz="1800" dirty="0">
              <a:solidFill>
                <a:srgbClr val="CB3A46"/>
              </a:solidFill>
              <a:latin typeface="Courier"/>
              <a:cs typeface="Courier"/>
            </a:endParaRPr>
          </a:p>
          <a:p>
            <a:pPr lvl="1"/>
            <a:endParaRPr lang="en-US" sz="1400" dirty="0" smtClean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000" dirty="0" smtClean="0">
                <a:cs typeface="Courier"/>
              </a:rPr>
              <a:t>Combine with </a:t>
            </a:r>
            <a:r>
              <a:rPr lang="en-US" sz="2000" dirty="0" err="1" smtClean="0">
                <a:cs typeface="Courier"/>
              </a:rPr>
              <a:t>InitialDir</a:t>
            </a:r>
            <a:r>
              <a:rPr lang="en-US" sz="2000" dirty="0" smtClean="0">
                <a:cs typeface="Courier"/>
              </a:rPr>
              <a:t>:</a:t>
            </a:r>
            <a:endParaRPr lang="en-US" sz="2000" dirty="0"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81772" y="1351062"/>
            <a:ext cx="511381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input matching </a:t>
            </a:r>
            <a:r>
              <a:rPr lang="en-US" i="1" dirty="0">
                <a:solidFill>
                  <a:srgbClr val="000000"/>
                </a:solidFill>
                <a:latin typeface="Courier"/>
                <a:cs typeface="Courier"/>
              </a:rPr>
              <a:t>files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*.</a:t>
            </a:r>
            <a:r>
              <a:rPr lang="en-US" dirty="0" err="1">
                <a:solidFill>
                  <a:srgbClr val="000000"/>
                </a:solidFill>
                <a:latin typeface="Courier"/>
                <a:cs typeface="Courier"/>
              </a:rPr>
              <a:t>dat</a:t>
            </a:r>
            <a:endParaRPr lang="en-US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81772" y="1719082"/>
            <a:ext cx="511381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directory matching </a:t>
            </a:r>
            <a:r>
              <a:rPr lang="en-US" i="1" dirty="0" err="1">
                <a:solidFill>
                  <a:srgbClr val="000000"/>
                </a:solidFill>
                <a:latin typeface="Courier"/>
                <a:cs typeface="Courier"/>
              </a:rPr>
              <a:t>dirs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job*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81772" y="2503190"/>
            <a:ext cx="511381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10 input matching </a:t>
            </a:r>
            <a:r>
              <a:rPr lang="en-US" i="1" dirty="0">
                <a:solidFill>
                  <a:srgbClr val="000000"/>
                </a:solidFill>
                <a:latin typeface="Courier"/>
                <a:cs typeface="Courier"/>
              </a:rPr>
              <a:t>files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*.</a:t>
            </a:r>
            <a:r>
              <a:rPr lang="en-US" dirty="0" err="1">
                <a:solidFill>
                  <a:srgbClr val="000000"/>
                </a:solidFill>
                <a:latin typeface="Courier"/>
                <a:cs typeface="Courier"/>
              </a:rPr>
              <a:t>dat</a:t>
            </a:r>
            <a:endParaRPr lang="en-US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62722" y="3151262"/>
            <a:ext cx="5113812" cy="523220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arguments = -</a:t>
            </a:r>
            <a:r>
              <a:rPr lang="en-US" dirty="0" err="1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$(input) -rep $(Step)</a:t>
            </a:r>
          </a:p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10 input matching </a:t>
            </a:r>
            <a:r>
              <a:rPr lang="en-US" i="1" dirty="0">
                <a:solidFill>
                  <a:srgbClr val="000000"/>
                </a:solidFill>
                <a:latin typeface="Courier"/>
                <a:cs typeface="Courier"/>
              </a:rPr>
              <a:t>files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*.</a:t>
            </a:r>
            <a:r>
              <a:rPr lang="en-US" dirty="0" err="1">
                <a:solidFill>
                  <a:srgbClr val="000000"/>
                </a:solidFill>
                <a:latin typeface="Courier"/>
                <a:cs typeface="Courier"/>
              </a:rPr>
              <a:t>dat</a:t>
            </a:r>
            <a:endParaRPr lang="en-US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81772" y="4145089"/>
            <a:ext cx="5113812" cy="523220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InitialDir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= $(directory)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queue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directory matching </a:t>
            </a:r>
            <a:r>
              <a:rPr lang="en-US" i="1" dirty="0" err="1">
                <a:solidFill>
                  <a:srgbClr val="000000"/>
                </a:solidFill>
                <a:latin typeface="Courier"/>
                <a:cs typeface="Courier"/>
              </a:rPr>
              <a:t>dirs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job*</a:t>
            </a:r>
          </a:p>
        </p:txBody>
      </p:sp>
    </p:spTree>
    <p:extLst>
      <p:ext uri="{BB962C8B-B14F-4D97-AF65-F5344CB8AC3E}">
        <p14:creationId xmlns:p14="http://schemas.microsoft.com/office/powerpoint/2010/main" val="107852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3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Exercises!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Ask questions!</a:t>
            </a:r>
          </a:p>
          <a:p>
            <a:r>
              <a:rPr lang="en-US" dirty="0" smtClean="0"/>
              <a:t>Lots of instructors around</a:t>
            </a:r>
          </a:p>
          <a:p>
            <a:endParaRPr lang="en-US" dirty="0"/>
          </a:p>
          <a:p>
            <a:r>
              <a:rPr lang="en-US" dirty="0" smtClean="0"/>
              <a:t>Coming up:</a:t>
            </a:r>
          </a:p>
          <a:p>
            <a:pPr lvl="1"/>
            <a:r>
              <a:rPr lang="en-US" dirty="0" smtClean="0"/>
              <a:t>Now-12:15 Hands-on Exercises</a:t>
            </a:r>
          </a:p>
          <a:p>
            <a:pPr lvl="1"/>
            <a:r>
              <a:rPr lang="en-US" dirty="0" smtClean="0"/>
              <a:t>12:15 – 1:15 Lunch</a:t>
            </a:r>
          </a:p>
          <a:p>
            <a:pPr lvl="1"/>
            <a:r>
              <a:rPr lang="en-US" dirty="0" smtClean="0"/>
              <a:t>1:15 – 5:00 Afternoon sessions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File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</a:t>
            </a:r>
            <a:r>
              <a:rPr lang="en-US" sz="1100" b="1" dirty="0">
                <a:latin typeface="Courier"/>
                <a:cs typeface="Courier"/>
              </a:rPr>
              <a:t>05/09 11:09:08 Job submitted </a:t>
            </a:r>
            <a:r>
              <a:rPr lang="en-US" sz="1100" dirty="0">
                <a:latin typeface="Courier"/>
                <a:cs typeface="Courier"/>
              </a:rPr>
              <a:t>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</a:t>
            </a:r>
            <a:r>
              <a:rPr lang="en-US" sz="1100" b="1" dirty="0">
                <a:latin typeface="Courier"/>
                <a:cs typeface="Courier"/>
              </a:rPr>
              <a:t>05/09 11:10:46 Job executing </a:t>
            </a:r>
            <a:r>
              <a:rPr lang="en-US" sz="1100" dirty="0">
                <a:latin typeface="Courier"/>
                <a:cs typeface="Courier"/>
              </a:rPr>
              <a:t>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</a:t>
            </a:r>
            <a:r>
              <a:rPr lang="en-US" sz="1100" b="1" dirty="0">
                <a:latin typeface="Courier"/>
                <a:cs typeface="Courier"/>
              </a:rPr>
              <a:t>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</a:t>
            </a:r>
            <a:r>
              <a:rPr lang="en-US" sz="1100" b="1" dirty="0" err="1">
                <a:latin typeface="Courier"/>
                <a:cs typeface="Courier"/>
              </a:rPr>
              <a:t>Partitionable</a:t>
            </a:r>
            <a:r>
              <a:rPr lang="en-US" sz="1100" b="1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b="1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b="1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b="1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72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 States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81000" y="2567263"/>
            <a:ext cx="1782578" cy="505361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latin typeface="Arial"/>
              </a:rPr>
              <a:t>condor_submit</a:t>
            </a:r>
            <a:endParaRPr lang="en-US" sz="1800" dirty="0">
              <a:latin typeface="Arial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560483" y="2316628"/>
            <a:ext cx="1432871" cy="1006631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Idle </a:t>
            </a:r>
          </a:p>
          <a:p>
            <a:pPr algn="ctr"/>
            <a:r>
              <a:rPr lang="en-US" sz="1800" dirty="0">
                <a:latin typeface="Arial"/>
              </a:rPr>
              <a:t>(I)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453932" y="2316628"/>
            <a:ext cx="1413468" cy="1010588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Running (R)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55973" y="2316627"/>
            <a:ext cx="1453681" cy="1006631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Completed</a:t>
            </a:r>
          </a:p>
          <a:p>
            <a:pPr algn="ctr"/>
            <a:r>
              <a:rPr lang="en-US" sz="1800" dirty="0">
                <a:latin typeface="Arial"/>
              </a:rPr>
              <a:t>(C)</a:t>
            </a:r>
          </a:p>
        </p:txBody>
      </p:sp>
      <p:cxnSp>
        <p:nvCxnSpPr>
          <p:cNvPr id="10" name="Straight Arrow Connector 9"/>
          <p:cNvCxnSpPr>
            <a:stCxn id="6" idx="3"/>
            <a:endCxn id="7" idx="1"/>
          </p:cNvCxnSpPr>
          <p:nvPr/>
        </p:nvCxnSpPr>
        <p:spPr>
          <a:xfrm>
            <a:off x="2163578" y="2819944"/>
            <a:ext cx="396905" cy="0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3"/>
            <a:endCxn id="8" idx="1"/>
          </p:cNvCxnSpPr>
          <p:nvPr/>
        </p:nvCxnSpPr>
        <p:spPr>
          <a:xfrm>
            <a:off x="3993354" y="2819944"/>
            <a:ext cx="460578" cy="1978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3"/>
            <a:endCxn id="9" idx="1"/>
          </p:cNvCxnSpPr>
          <p:nvPr/>
        </p:nvCxnSpPr>
        <p:spPr>
          <a:xfrm flipV="1">
            <a:off x="5867400" y="2819943"/>
            <a:ext cx="488573" cy="1979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610282" y="1201638"/>
            <a:ext cx="1168910" cy="1169551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/>
                <a:cs typeface="Arial"/>
              </a:rPr>
              <a:t>transfer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executable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and input to 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execute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node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562600" y="1302967"/>
            <a:ext cx="1159292" cy="954107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/>
                <a:cs typeface="Arial"/>
              </a:rPr>
              <a:t>transfer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output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back to 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34" name="Right Bracket 33"/>
          <p:cNvSpPr/>
          <p:nvPr/>
        </p:nvSpPr>
        <p:spPr>
          <a:xfrm rot="5400000">
            <a:off x="4162862" y="1835288"/>
            <a:ext cx="120586" cy="3593290"/>
          </a:xfrm>
          <a:prstGeom prst="rightBracket">
            <a:avLst/>
          </a:prstGeom>
          <a:ln w="3810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5" name="Right Bracket 34"/>
          <p:cNvSpPr/>
          <p:nvPr/>
        </p:nvSpPr>
        <p:spPr>
          <a:xfrm rot="5400000">
            <a:off x="7006820" y="2812343"/>
            <a:ext cx="120584" cy="1639176"/>
          </a:xfrm>
          <a:prstGeom prst="rightBracket">
            <a:avLst/>
          </a:prstGeom>
          <a:ln w="3810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6" name="Rounded Rectangle 35"/>
          <p:cNvSpPr/>
          <p:nvPr/>
        </p:nvSpPr>
        <p:spPr>
          <a:xfrm>
            <a:off x="3124200" y="3666589"/>
            <a:ext cx="1888011" cy="50536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in the queue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5974939" y="3666589"/>
            <a:ext cx="2254661" cy="50536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leaving the queue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960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File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</a:t>
            </a:r>
            <a:r>
              <a:rPr lang="en-US" sz="1100" b="1" dirty="0">
                <a:latin typeface="Courier"/>
                <a:cs typeface="Courier"/>
              </a:rPr>
              <a:t>05/09 11:09:08 Job submitted </a:t>
            </a:r>
            <a:r>
              <a:rPr lang="en-US" sz="1100" dirty="0">
                <a:latin typeface="Courier"/>
                <a:cs typeface="Courier"/>
              </a:rPr>
              <a:t>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</a:t>
            </a:r>
            <a:r>
              <a:rPr lang="en-US" sz="1100" b="1" dirty="0">
                <a:latin typeface="Courier"/>
                <a:cs typeface="Courier"/>
              </a:rPr>
              <a:t>05/09 11:10:46 Job executing </a:t>
            </a:r>
            <a:r>
              <a:rPr lang="en-US" sz="1100" dirty="0">
                <a:latin typeface="Courier"/>
                <a:cs typeface="Courier"/>
              </a:rPr>
              <a:t>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</a:t>
            </a:r>
            <a:r>
              <a:rPr lang="en-US" sz="1100" b="1" dirty="0">
                <a:latin typeface="Courier"/>
                <a:cs typeface="Courier"/>
              </a:rPr>
              <a:t>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</a:t>
            </a:r>
            <a:r>
              <a:rPr lang="en-US" sz="1100" b="1" dirty="0" err="1">
                <a:latin typeface="Courier"/>
                <a:cs typeface="Courier"/>
              </a:rPr>
              <a:t>Partitionable</a:t>
            </a:r>
            <a:r>
              <a:rPr lang="en-US" sz="1100" b="1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b="1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b="1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b="1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60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564323"/>
            <a:ext cx="3505200" cy="15982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08984" y="3634647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/>
                <a:cs typeface="Arial"/>
              </a:rPr>
              <a:t>whole computer</a:t>
            </a:r>
          </a:p>
        </p:txBody>
      </p:sp>
      <p:sp>
        <p:nvSpPr>
          <p:cNvPr id="6" name="Rectangle 5"/>
          <p:cNvSpPr/>
          <p:nvPr/>
        </p:nvSpPr>
        <p:spPr>
          <a:xfrm>
            <a:off x="5615723" y="4083388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/>
                <a:cs typeface="Arial"/>
              </a:rPr>
              <a:t>your request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Request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0126"/>
            <a:ext cx="7315200" cy="3514725"/>
          </a:xfrm>
        </p:spPr>
        <p:txBody>
          <a:bodyPr/>
          <a:lstStyle/>
          <a:p>
            <a:r>
              <a:rPr lang="en-US" sz="2400" dirty="0" smtClean="0"/>
              <a:t>Jobs are nearly always using a part of a machine (a single slot), and not the whole thing</a:t>
            </a:r>
          </a:p>
          <a:p>
            <a:r>
              <a:rPr lang="en-US" sz="2400" dirty="0" smtClean="0"/>
              <a:t>Very important to request appropriate resources (</a:t>
            </a:r>
            <a:r>
              <a:rPr lang="en-US" sz="2400" b="1" i="1" dirty="0" smtClean="0"/>
              <a:t>memory</a:t>
            </a:r>
            <a:r>
              <a:rPr lang="en-US" sz="2400" dirty="0" smtClean="0"/>
              <a:t>, </a:t>
            </a:r>
            <a:r>
              <a:rPr lang="en-US" sz="2400" b="1" i="1" dirty="0" err="1" smtClean="0"/>
              <a:t>cpus</a:t>
            </a:r>
            <a:r>
              <a:rPr lang="en-US" sz="2400" dirty="0" smtClean="0"/>
              <a:t>, </a:t>
            </a:r>
            <a:r>
              <a:rPr lang="en-US" sz="2400" b="1" i="1" dirty="0" smtClean="0"/>
              <a:t>disk</a:t>
            </a:r>
            <a:r>
              <a:rPr lang="en-US" sz="2400" dirty="0" smtClean="0"/>
              <a:t>)</a:t>
            </a:r>
          </a:p>
          <a:p>
            <a:pPr lvl="1"/>
            <a:r>
              <a:rPr lang="en-US" sz="2000" b="1" dirty="0"/>
              <a:t>requesting too little</a:t>
            </a:r>
            <a:r>
              <a:rPr lang="en-US" sz="2000" dirty="0"/>
              <a:t>: causes problems for your and other jobs; jobs might by ‘held’ by HTCondor</a:t>
            </a:r>
          </a:p>
          <a:p>
            <a:pPr lvl="1"/>
            <a:r>
              <a:rPr lang="en-US" sz="2000" b="1" dirty="0"/>
              <a:t>requesting too much: </a:t>
            </a:r>
            <a:r>
              <a:rPr lang="en-US" sz="2000" dirty="0"/>
              <a:t>jobs will match to fewer “slots” than they </a:t>
            </a:r>
            <a:r>
              <a:rPr lang="en-US" sz="2000" dirty="0" smtClean="0"/>
              <a:t>could, and you’ll block other jobs</a:t>
            </a:r>
            <a:endParaRPr lang="en-US" sz="2000" dirty="0"/>
          </a:p>
          <a:p>
            <a:pPr lvl="1"/>
            <a:endParaRPr lang="en-US" sz="2000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61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File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05/09 11:09:08 Job submitted 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05/09 11:10:46 Job executing 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</a:t>
            </a:r>
            <a:r>
              <a:rPr lang="en-US" sz="1100" dirty="0" err="1">
                <a:latin typeface="Courier"/>
                <a:cs typeface="Courier"/>
              </a:rPr>
              <a:t>Partitionable</a:t>
            </a:r>
            <a:r>
              <a:rPr lang="en-US" sz="1100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4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and Troubleshooting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5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9852</TotalTime>
  <Words>2279</Words>
  <Application>Microsoft Macintosh PowerPoint</Application>
  <PresentationFormat>On-screen Show (16:9)</PresentationFormat>
  <Paragraphs>560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9" baseType="lpstr">
      <vt:lpstr>Arial Bold</vt:lpstr>
      <vt:lpstr>Calibri</vt:lpstr>
      <vt:lpstr>Consolas</vt:lpstr>
      <vt:lpstr>Courier</vt:lpstr>
      <vt:lpstr>Futura</vt:lpstr>
      <vt:lpstr>ＭＳ Ｐゴシック</vt:lpstr>
      <vt:lpstr>Symbol</vt:lpstr>
      <vt:lpstr>Times</vt:lpstr>
      <vt:lpstr>Wingdings</vt:lpstr>
      <vt:lpstr>Arial</vt:lpstr>
      <vt:lpstr>OSG-Summer-School-Template</vt:lpstr>
      <vt:lpstr>Submitting Many Jobs at Once</vt:lpstr>
      <vt:lpstr>PowerPoint Presentation</vt:lpstr>
      <vt:lpstr>Goals for this Session</vt:lpstr>
      <vt:lpstr>Log File</vt:lpstr>
      <vt:lpstr>Job States</vt:lpstr>
      <vt:lpstr>Log File</vt:lpstr>
      <vt:lpstr>Resource Request</vt:lpstr>
      <vt:lpstr>Log File</vt:lpstr>
      <vt:lpstr>Testing and Troubleshooting</vt:lpstr>
      <vt:lpstr>What Can Go Wrong?</vt:lpstr>
      <vt:lpstr>Reviewing Failed Jobs</vt:lpstr>
      <vt:lpstr>Reviewing Jobs</vt:lpstr>
      <vt:lpstr>Held Jobs</vt:lpstr>
      <vt:lpstr>Diagnosing Holds</vt:lpstr>
      <vt:lpstr>Common Hold Reasons</vt:lpstr>
      <vt:lpstr>Fixing Holds</vt:lpstr>
      <vt:lpstr>Holding or Removing Jobs</vt:lpstr>
      <vt:lpstr>Submitting multiple jobs</vt:lpstr>
      <vt:lpstr>Many Jobs, One Submit File</vt:lpstr>
      <vt:lpstr>Advantages</vt:lpstr>
      <vt:lpstr>From one job …</vt:lpstr>
      <vt:lpstr>Multiple numbered input files</vt:lpstr>
      <vt:lpstr>One submit file per job  (not recommended!) </vt:lpstr>
      <vt:lpstr>Automatic Variables</vt:lpstr>
      <vt:lpstr>Using $(Process) for Numbered Files </vt:lpstr>
      <vt:lpstr>Organizing Files in Sub-Directories</vt:lpstr>
      <vt:lpstr>Shared Files</vt:lpstr>
      <vt:lpstr>Use Paths for File Type</vt:lpstr>
      <vt:lpstr>Separating Files by Job with InitialDir</vt:lpstr>
      <vt:lpstr>Separating jobs with initialdir</vt:lpstr>
      <vt:lpstr>What about non-numbered jobs?</vt:lpstr>
      <vt:lpstr>What about non-numbered jobs?</vt:lpstr>
      <vt:lpstr>Submitting Multiple Jobs – Queue Statements</vt:lpstr>
      <vt:lpstr>Using Multiple Variables</vt:lpstr>
      <vt:lpstr>Multiple Job Use Cases – Queue Statements</vt:lpstr>
      <vt:lpstr>Other Features</vt:lpstr>
      <vt:lpstr>Your Turn!</vt:lpstr>
      <vt:lpstr>Exercises!</vt:lpstr>
    </vt:vector>
  </TitlesOfParts>
  <Company>Investintech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Michael</cp:lastModifiedBy>
  <cp:revision>277</cp:revision>
  <cp:lastPrinted>2017-07-16T20:09:45Z</cp:lastPrinted>
  <dcterms:created xsi:type="dcterms:W3CDTF">2014-07-06T23:55:21Z</dcterms:created>
  <dcterms:modified xsi:type="dcterms:W3CDTF">2018-07-08T17:06:24Z</dcterms:modified>
</cp:coreProperties>
</file>